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59" r:id="rId4"/>
    <p:sldId id="263" r:id="rId5"/>
    <p:sldId id="264" r:id="rId6"/>
    <p:sldId id="265" r:id="rId7"/>
    <p:sldId id="266" r:id="rId8"/>
    <p:sldId id="269" r:id="rId9"/>
    <p:sldId id="267" r:id="rId10"/>
    <p:sldId id="268" r:id="rId11"/>
    <p:sldId id="270" r:id="rId12"/>
    <p:sldId id="271" r:id="rId13"/>
    <p:sldId id="272" r:id="rId14"/>
    <p:sldId id="273" r:id="rId15"/>
    <p:sldId id="26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1" r:id="rId24"/>
    <p:sldId id="281" r:id="rId25"/>
    <p:sldId id="282" r:id="rId26"/>
    <p:sldId id="283" r:id="rId27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A4A3A4"/>
          </p15:clr>
        </p15:guide>
        <p15:guide id="2" orient="horz" pos="1567">
          <p15:clr>
            <a:srgbClr val="A4A3A4"/>
          </p15:clr>
        </p15:guide>
        <p15:guide id="3" orient="horz" pos="234">
          <p15:clr>
            <a:srgbClr val="A4A3A4"/>
          </p15:clr>
        </p15:guide>
        <p15:guide id="4" orient="horz" pos="658">
          <p15:clr>
            <a:srgbClr val="A4A3A4"/>
          </p15:clr>
        </p15:guide>
        <p15:guide id="5" orient="horz" pos="201">
          <p15:clr>
            <a:srgbClr val="A4A3A4"/>
          </p15:clr>
        </p15:guide>
        <p15:guide id="6" orient="horz" pos="1206">
          <p15:clr>
            <a:srgbClr val="A4A3A4"/>
          </p15:clr>
        </p15:guide>
        <p15:guide id="7" pos="4314">
          <p15:clr>
            <a:srgbClr val="A4A3A4"/>
          </p15:clr>
        </p15:guide>
        <p15:guide id="8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C"/>
    <a:srgbClr val="B92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94681" autoAdjust="0"/>
  </p:normalViewPr>
  <p:slideViewPr>
    <p:cSldViewPr snapToGrid="0" snapToObjects="1">
      <p:cViewPr varScale="1">
        <p:scale>
          <a:sx n="139" d="100"/>
          <a:sy n="139" d="100"/>
        </p:scale>
        <p:origin x="726" y="126"/>
      </p:cViewPr>
      <p:guideLst>
        <p:guide orient="horz" pos="1106"/>
        <p:guide orient="horz" pos="1567"/>
        <p:guide orient="horz" pos="234"/>
        <p:guide orient="horz" pos="658"/>
        <p:guide orient="horz" pos="201"/>
        <p:guide orient="horz" pos="1206"/>
        <p:guide pos="4314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8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A522-022A-DE42-AE0F-3F297654DEB1}" type="datetime1">
              <a:rPr lang="de-DE" smtClean="0"/>
              <a:t>09.10.2020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674F-4B0E-DA42-8186-0A7D4E7C2C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09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9775B-D8D0-A847-ABC6-465B2BAD3F7E}" type="datetime1">
              <a:rPr lang="de-DE" smtClean="0"/>
              <a:t>09.10.2020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66EF-51AE-2C40-8C95-8EB2C49369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46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18754-47AD-41F0-90E3-5C75590ACB8B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82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3655-6518-4EC3-A1D3-52F678B9105A}" type="datetime1">
              <a:rPr lang="de-DE" smtClean="0"/>
              <a:t>09.10.2020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Textfeld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Präsentationstitel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646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1840-02C2-4D05-940F-4C278022D22E}" type="datetime1">
              <a:rPr lang="de-DE" smtClean="0"/>
              <a:t>09.10.2020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Präsentationstitel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22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ABC4-8D58-4C4D-8F45-5C3417BE1445}" type="datetime1">
              <a:rPr lang="de-DE" smtClean="0"/>
              <a:t>09.10.2020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79613" y="1199436"/>
            <a:ext cx="6707187" cy="4397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 smtClean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79613" y="1700616"/>
            <a:ext cx="6707187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/>
            </a:lvl1pPr>
          </a:lstStyle>
          <a:p>
            <a:pPr lvl="0"/>
            <a:r>
              <a:rPr lang="de-DE" dirty="0" smtClean="0"/>
              <a:t>Fließtext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59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4FF1-A9F8-48A9-BAB9-63A5772CFE94}" type="datetime1">
              <a:rPr lang="de-DE" smtClean="0"/>
              <a:t>09.10.2020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6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98828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A811242-0BA9-4533-A378-CB6DA3FB688D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71DC61-FD4F-6F42-810D-876D2F91EC3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91400" y="190592"/>
            <a:ext cx="1752600" cy="4953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190592"/>
            <a:ext cx="1219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13644BB1-BD5C-4B38-A3FF-EF61EA8DF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875" y="623603"/>
            <a:ext cx="7019862" cy="12973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Manual for k-space data evaluation software</a:t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000" dirty="0" smtClean="0"/>
              <a:t>using </a:t>
            </a:r>
            <a:r>
              <a:rPr lang="en-US" sz="2000" dirty="0" err="1" smtClean="0"/>
              <a:t>snomtools</a:t>
            </a:r>
            <a:r>
              <a:rPr lang="en-US" sz="2000" dirty="0" smtClean="0"/>
              <a:t> </a:t>
            </a:r>
            <a:r>
              <a:rPr lang="en-US" sz="2000" dirty="0" err="1" smtClean="0"/>
              <a:t>DataSets</a:t>
            </a:r>
            <a:r>
              <a:rPr lang="en-US" sz="2000" dirty="0" smtClean="0"/>
              <a:t> and HDF5 data format</a:t>
            </a:r>
            <a:endParaRPr lang="en-US" sz="2800" dirty="0"/>
          </a:p>
        </p:txBody>
      </p:sp>
      <p:sp>
        <p:nvSpPr>
          <p:cNvPr id="6" name="Untertitel 1">
            <a:extLst>
              <a:ext uri="{FF2B5EF4-FFF2-40B4-BE49-F238E27FC236}">
                <a16:creationId xmlns:a16="http://schemas.microsoft.com/office/drawing/2014/main" id="{98EFBAA4-3D83-4540-9B64-5F17F3B31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820" y="2124941"/>
            <a:ext cx="6687972" cy="1199411"/>
          </a:xfrm>
        </p:spPr>
        <p:txBody>
          <a:bodyPr>
            <a:normAutofit/>
          </a:bodyPr>
          <a:lstStyle/>
          <a:p>
            <a:pPr algn="ctr"/>
            <a:r>
              <a:rPr lang="de-DE" sz="1400" dirty="0" smtClean="0"/>
              <a:t>23.09.2020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Lukas </a:t>
            </a:r>
            <a:r>
              <a:rPr lang="en-US" sz="1400" dirty="0" smtClean="0"/>
              <a:t>Hellbrück</a:t>
            </a:r>
            <a:br>
              <a:rPr lang="en-US" sz="1400" dirty="0" smtClean="0"/>
            </a:br>
            <a:r>
              <a:rPr lang="en-US" sz="1400" dirty="0" smtClean="0"/>
              <a:t>-</a:t>
            </a:r>
            <a:br>
              <a:rPr lang="en-US" sz="1400" dirty="0" smtClean="0"/>
            </a:br>
            <a:r>
              <a:rPr lang="en-US" sz="1400" dirty="0" smtClean="0"/>
              <a:t>Based on time-resolved PEEM data analysis by Tobias </a:t>
            </a:r>
            <a:r>
              <a:rPr lang="en-US" sz="1400" dirty="0" err="1" smtClean="0"/>
              <a:t>Eul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Scripts can be run with Python environment</a:t>
            </a:r>
            <a:endParaRPr lang="en-US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D3A5A2-6FC0-4957-840B-638EE69A0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29" y="3311535"/>
            <a:ext cx="2581918" cy="1938847"/>
          </a:xfrm>
          <a:prstGeom prst="rect">
            <a:avLst/>
          </a:prstGeom>
        </p:spPr>
      </p:pic>
      <p:grpSp>
        <p:nvGrpSpPr>
          <p:cNvPr id="18" name="Gruppieren 17"/>
          <p:cNvGrpSpPr/>
          <p:nvPr/>
        </p:nvGrpSpPr>
        <p:grpSpPr>
          <a:xfrm>
            <a:off x="1171623" y="3470238"/>
            <a:ext cx="2366214" cy="1621440"/>
            <a:chOff x="0" y="2984318"/>
            <a:chExt cx="2777718" cy="190342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C82249D-1CC2-485B-A104-CCB037C3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45" y="2984318"/>
              <a:ext cx="2656073" cy="1800000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F4AEF91E-9E3A-4472-A65B-169CBD9905C8}"/>
                </a:ext>
              </a:extLst>
            </p:cNvPr>
            <p:cNvGrpSpPr/>
            <p:nvPr/>
          </p:nvGrpSpPr>
          <p:grpSpPr>
            <a:xfrm>
              <a:off x="0" y="3142770"/>
              <a:ext cx="361302" cy="1312433"/>
              <a:chOff x="5072323" y="1066776"/>
              <a:chExt cx="361302" cy="1312433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35524D7B-156C-448F-ACBD-A0777C5A203E}"/>
                  </a:ext>
                </a:extLst>
              </p:cNvPr>
              <p:cNvSpPr/>
              <p:nvPr/>
            </p:nvSpPr>
            <p:spPr>
              <a:xfrm>
                <a:off x="5189562" y="1258645"/>
                <a:ext cx="130094" cy="9286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1132211B-E350-4D11-81A5-E8544440F39C}"/>
                      </a:ext>
                    </a:extLst>
                  </p:cNvPr>
                  <p:cNvSpPr txBox="1"/>
                  <p:nvPr/>
                </p:nvSpPr>
                <p:spPr>
                  <a:xfrm>
                    <a:off x="5072323" y="1066776"/>
                    <a:ext cx="361302" cy="1312433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algn="ctr"/>
                    <a:r>
                      <a:rPr lang="en-GB" sz="800" dirty="0"/>
                      <a:t>Countrate / </a:t>
                    </a:r>
                    <a14:m>
                      <m:oMath xmlns:m="http://schemas.openxmlformats.org/officeDocument/2006/math"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𝑎𝑟𝑏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.)</m:t>
                        </m:r>
                      </m:oMath>
                    </a14:m>
                    <a:endParaRPr lang="en-GB" sz="800" dirty="0"/>
                  </a:p>
                </p:txBody>
              </p:sp>
            </mc:Choice>
            <mc:Fallback xmlns=""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1132211B-E350-4D11-81A5-E8544440F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2323" y="1066776"/>
                    <a:ext cx="361302" cy="131243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825CDC4-2320-46A2-B0F1-6D02DF9D9251}"/>
                </a:ext>
              </a:extLst>
            </p:cNvPr>
            <p:cNvGrpSpPr/>
            <p:nvPr/>
          </p:nvGrpSpPr>
          <p:grpSpPr>
            <a:xfrm rot="5400000">
              <a:off x="1453460" y="4050872"/>
              <a:ext cx="361302" cy="1312433"/>
              <a:chOff x="5060949" y="1066776"/>
              <a:chExt cx="361302" cy="1312433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8111B3DF-0A38-4B6E-814F-0927635CAC0C}"/>
                  </a:ext>
                </a:extLst>
              </p:cNvPr>
              <p:cNvSpPr/>
              <p:nvPr/>
            </p:nvSpPr>
            <p:spPr>
              <a:xfrm>
                <a:off x="5189562" y="1258645"/>
                <a:ext cx="130094" cy="9286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A1C78426-1119-4FF1-A823-CBD7B9B59E31}"/>
                      </a:ext>
                    </a:extLst>
                  </p:cNvPr>
                  <p:cNvSpPr txBox="1"/>
                  <p:nvPr/>
                </p:nvSpPr>
                <p:spPr>
                  <a:xfrm>
                    <a:off x="5060949" y="1066776"/>
                    <a:ext cx="361302" cy="1312433"/>
                  </a:xfrm>
                  <a:prstGeom prst="rect">
                    <a:avLst/>
                  </a:prstGeom>
                  <a:noFill/>
                </p:spPr>
                <p:txBody>
                  <a:bodyPr vert="vert270" wrap="square" rtlCol="0">
                    <a:spAutoFit/>
                  </a:bodyPr>
                  <a:lstStyle/>
                  <a:p>
                    <a:pPr algn="ctr"/>
                    <a:r>
                      <a:rPr lang="en-GB" sz="800" dirty="0"/>
                      <a:t>delay / </a:t>
                    </a:r>
                    <a14:m>
                      <m:oMath xmlns:m="http://schemas.openxmlformats.org/officeDocument/2006/math"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GB" sz="800" dirty="0"/>
                  </a:p>
                </p:txBody>
              </p:sp>
            </mc:Choice>
            <mc:Fallback xmlns=""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A1C78426-1119-4FF1-A823-CBD7B9B59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0949" y="1066776"/>
                    <a:ext cx="361302" cy="131243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5CAA762-0C2E-4F2B-89D8-8A126C303C35}"/>
                </a:ext>
              </a:extLst>
            </p:cNvPr>
            <p:cNvSpPr/>
            <p:nvPr/>
          </p:nvSpPr>
          <p:spPr>
            <a:xfrm>
              <a:off x="2212058" y="3076804"/>
              <a:ext cx="470216" cy="1811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51CB90B-D48B-415F-A46E-B9726E255647}"/>
                </a:ext>
              </a:extLst>
            </p:cNvPr>
            <p:cNvSpPr txBox="1"/>
            <p:nvPr/>
          </p:nvSpPr>
          <p:spPr>
            <a:xfrm>
              <a:off x="2109508" y="3000395"/>
              <a:ext cx="632654" cy="23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data</a:t>
              </a:r>
              <a:r>
                <a:rPr lang="en-US" sz="700" dirty="0" smtClean="0"/>
                <a:t> </a:t>
              </a:r>
              <a:r>
                <a:rPr lang="en-US" sz="600" dirty="0" smtClean="0"/>
                <a:t>points</a:t>
              </a:r>
              <a:endParaRPr lang="en-US" sz="7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18F0F3B-4D89-46ED-904C-BCAF7C54C0D0}"/>
                </a:ext>
              </a:extLst>
            </p:cNvPr>
            <p:cNvSpPr txBox="1"/>
            <p:nvPr/>
          </p:nvSpPr>
          <p:spPr>
            <a:xfrm>
              <a:off x="2122208" y="3101768"/>
              <a:ext cx="519748" cy="21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fit curve</a:t>
              </a:r>
              <a:endParaRPr 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2684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kscale.py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10</a:t>
            </a:fld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807868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385439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268854" y="4407946"/>
            <a:ext cx="481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Kscaled</a:t>
            </a:r>
            <a:r>
              <a:rPr lang="en-US" sz="1600" dirty="0" smtClean="0"/>
              <a:t> input </a:t>
            </a:r>
            <a:r>
              <a:rPr lang="en-US" sz="1600" dirty="0" err="1" smtClean="0"/>
              <a:t>DataSet</a:t>
            </a:r>
            <a:r>
              <a:rPr lang="en-US" sz="1600" dirty="0" smtClean="0"/>
              <a:t> file with ending </a:t>
            </a:r>
            <a:r>
              <a:rPr lang="en-US" sz="1600" i="1" dirty="0" smtClean="0"/>
              <a:t>_Kscaled.hdf5</a:t>
            </a:r>
            <a:endParaRPr lang="en-US" sz="1600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1307228" y="1640381"/>
            <a:ext cx="5226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Switch for saving the dispersion plot with the given name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68854" y="3125448"/>
            <a:ext cx="4976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Calculates the parabola with above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Returns the parabola data to plot, tuple of (</a:t>
            </a:r>
            <a:r>
              <a:rPr lang="en-US" sz="1600" dirty="0" err="1" smtClean="0"/>
              <a:t>x,y</a:t>
            </a:r>
            <a:r>
              <a:rPr lang="en-US" sz="1600" dirty="0" smtClean="0"/>
              <a:t>)-values</a:t>
            </a:r>
            <a:endParaRPr lang="en-US" sz="16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1182899"/>
            <a:ext cx="195117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x_figname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'Figure Name k_x'</a:t>
            </a:r>
            <a:b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y_figname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'Figure Name k_y'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268854" y="4043111"/>
            <a:ext cx="383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Scales the x and y axis with resp. factors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75056" y="3710223"/>
            <a:ext cx="536092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kscale_axes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y_scalefactor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x_scalefactor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y_zero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x_zero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1307227" y="2320596"/>
                <a:ext cx="4409990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Creates a dispersion plot along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en-US" sz="1600" i="1" dirty="0" smtClean="0">
                    <a:solidFill>
                      <a:srgbClr val="005F8C"/>
                    </a:solidFill>
                  </a:rPr>
                  <a:t> </a:t>
                </a:r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direction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27" y="2320596"/>
                <a:ext cx="4409990" cy="343812"/>
              </a:xfrm>
              <a:prstGeom prst="rect">
                <a:avLst/>
              </a:prstGeom>
              <a:blipFill>
                <a:blip r:embed="rId2"/>
                <a:stretch>
                  <a:fillRect l="-552" t="-3571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411808" y="1976102"/>
            <a:ext cx="5362550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en-US" altLang="en-US" sz="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snomtools.evaluation.kscalecalibration.load_dispersion_data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375056" y="2663793"/>
            <a:ext cx="53625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5F8C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x_pixels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x_parab_data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x_scalefactor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x_zeropoint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en-US" altLang="en-US" sz="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snomtools.evaluation.kscalecalibration.show_kscale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x_zero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x_scalefactor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kfov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565" y="1146422"/>
            <a:ext cx="22320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00" y="2341032"/>
            <a:ext cx="2761500" cy="2118635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kspace_map.py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11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691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469114"/>
            <a:ext cx="446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imported and k scaled .hdf5 file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234530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332558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4332558"/>
            <a:ext cx="428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Plot of CE </a:t>
            </a:r>
            <a:r>
              <a:rPr lang="en-US" sz="1600" i="1" dirty="0" smtClean="0"/>
              <a:t>(constant energy)</a:t>
            </a:r>
            <a:r>
              <a:rPr lang="en-US" sz="1600" dirty="0" smtClean="0"/>
              <a:t> map as a .</a:t>
            </a:r>
            <a:r>
              <a:rPr lang="en-US" sz="1600" dirty="0" err="1" smtClean="0"/>
              <a:t>png</a:t>
            </a:r>
            <a:r>
              <a:rPr lang="en-US" sz="1600" dirty="0" smtClean="0"/>
              <a:t> file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08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Plot a constant energy map in momentum space from a momentum scaled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.</a:t>
            </a:r>
          </a:p>
          <a:p>
            <a:r>
              <a:rPr lang="en-US" sz="1600" i="1" dirty="0" smtClean="0"/>
              <a:t>Usually used with static data but also for time-resolved data with same code. </a:t>
            </a:r>
            <a:endParaRPr lang="en-US" sz="1600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1310790" y="2901046"/>
            <a:ext cx="433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name of energy axis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define energy channel by index to display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8" y="1850777"/>
            <a:ext cx="5301451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_h5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Kscaled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HDF5"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"example_data_set_Kscaled.hdf5"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11808" y="2558201"/>
            <a:ext cx="3961341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sum_boundaries_index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Axis"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"Channel"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"Channel"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['energy']  = [16,16]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1411808" y="3531876"/>
            <a:ext cx="4448654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"k_map_name"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'sample_kspace_map_energy_channel'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307228" y="3940745"/>
            <a:ext cx="5098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Switch for saving the plot in .</a:t>
            </a:r>
            <a:r>
              <a:rPr lang="en-US" sz="1600" dirty="0" err="1" smtClean="0"/>
              <a:t>png</a:t>
            </a:r>
            <a:r>
              <a:rPr lang="en-US" sz="1600" dirty="0" smtClean="0"/>
              <a:t> with filename </a:t>
            </a:r>
            <a:r>
              <a:rPr lang="en-US" sz="1600" i="1" dirty="0" err="1" smtClean="0">
                <a:solidFill>
                  <a:srgbClr val="005F8C"/>
                </a:solidFill>
              </a:rPr>
              <a:t>figname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6533991" y="4419048"/>
            <a:ext cx="2610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CE map with standard plot settings as example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29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54" y="1108008"/>
            <a:ext cx="2353846" cy="180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energy_dist_map.py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12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39361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393619"/>
            <a:ext cx="446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imported and k scaled .hdf5 file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06256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525495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4525495"/>
            <a:ext cx="4722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Plot of EDM </a:t>
            </a:r>
            <a:r>
              <a:rPr lang="en-US" sz="1600" i="1" dirty="0" smtClean="0"/>
              <a:t>(energy distribution map)</a:t>
            </a:r>
            <a:r>
              <a:rPr lang="en-US" sz="1600" dirty="0" smtClean="0"/>
              <a:t> as a .</a:t>
            </a:r>
            <a:r>
              <a:rPr lang="en-US" sz="1600" dirty="0" err="1" smtClean="0"/>
              <a:t>png</a:t>
            </a:r>
            <a:r>
              <a:rPr lang="en-US" sz="1600" dirty="0" smtClean="0"/>
              <a:t> file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837568"/>
            <a:ext cx="6520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Plot a energy distribution map from a momentum scaled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.</a:t>
            </a:r>
          </a:p>
          <a:p>
            <a:r>
              <a:rPr lang="en-US" sz="1600" i="1" dirty="0" smtClean="0"/>
              <a:t>Usually used with static data but also for time-resolved data with same code.</a:t>
            </a:r>
            <a:endParaRPr lang="en-US" sz="1600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1310790" y="3240801"/>
            <a:ext cx="638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name of axes and amount of x pixels to integrate over in </a:t>
            </a:r>
            <a:r>
              <a:rPr lang="en-US" sz="1600" i="1" dirty="0" err="1" smtClean="0">
                <a:solidFill>
                  <a:srgbClr val="005F8C"/>
                </a:solidFill>
              </a:rPr>
              <a:t>x_window</a:t>
            </a:r>
            <a:endParaRPr lang="en-US" sz="1600" i="1" dirty="0" smtClean="0">
              <a:solidFill>
                <a:srgbClr val="005F8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i="1" dirty="0" err="1" smtClean="0">
                <a:solidFill>
                  <a:srgbClr val="005F8C"/>
                </a:solidFill>
              </a:rPr>
              <a:t>d_axisid</a:t>
            </a:r>
            <a:r>
              <a:rPr lang="en-US" sz="1600" i="1" dirty="0" smtClean="0">
                <a:solidFill>
                  <a:srgbClr val="005F8C"/>
                </a:solidFill>
              </a:rPr>
              <a:t>=True</a:t>
            </a:r>
            <a:r>
              <a:rPr lang="en-US" sz="1600" dirty="0" smtClean="0"/>
              <a:t> for also projecting the delay axis for </a:t>
            </a:r>
            <a:r>
              <a:rPr lang="en-US" sz="1600" dirty="0" err="1" smtClean="0"/>
              <a:t>tr</a:t>
            </a:r>
            <a:r>
              <a:rPr lang="en-US" sz="1600" dirty="0" smtClean="0"/>
              <a:t> data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8" y="1775282"/>
            <a:ext cx="5301451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_h5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Kscaled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HDF5"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"example_data_set_Kscaled.hdf5"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31621" y="2405443"/>
            <a:ext cx="5301451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snomtools.evaluation.kscalecalibration.load_dispersion_data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"k_|| axis"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k_y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"k_|| axis"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k_x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"energy-axis"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'energy'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x_window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"Amount"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10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11808" y="3819815"/>
            <a:ext cx="408316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Distribution Map"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'sample_edm_k_y'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310790" y="4169631"/>
            <a:ext cx="5098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Switch for saving the plot in .</a:t>
            </a:r>
            <a:r>
              <a:rPr lang="en-US" sz="1600" dirty="0" err="1" smtClean="0"/>
              <a:t>png</a:t>
            </a:r>
            <a:r>
              <a:rPr lang="en-US" sz="1600" dirty="0" smtClean="0"/>
              <a:t> with filename </a:t>
            </a:r>
            <a:r>
              <a:rPr lang="en-US" sz="1600" i="1" dirty="0" err="1" smtClean="0">
                <a:solidFill>
                  <a:srgbClr val="005F8C"/>
                </a:solidFill>
              </a:rPr>
              <a:t>figname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921123" y="2843572"/>
            <a:ext cx="2270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 smtClean="0"/>
              <a:t>EDM with standard plot settings as example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996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band_analysis.py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13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8492" y="1904796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5172" y="1904796"/>
            <a:ext cx="446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imported and k scaled .hdf5 file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62874" y="250237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892094"/>
            <a:ext cx="7996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Plot a energy distribution map together with a free electron parabola from a k scaled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.</a:t>
            </a:r>
          </a:p>
          <a:p>
            <a:r>
              <a:rPr lang="en-US" sz="1600" i="1" dirty="0" smtClean="0"/>
              <a:t>Used to fit and extract parameters for free electron like states.</a:t>
            </a:r>
          </a:p>
          <a:p>
            <a:r>
              <a:rPr lang="en-US" sz="1600" i="1" dirty="0"/>
              <a:t>Standard plotting which can be adjusted if necessary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1319553" y="4116788"/>
            <a:ext cx="6386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the labels of your </a:t>
            </a:r>
            <a:r>
              <a:rPr lang="en-US" sz="1600" dirty="0" err="1"/>
              <a:t>DataSet</a:t>
            </a:r>
            <a:endParaRPr lang="en-US" sz="16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6190" y="2239637"/>
            <a:ext cx="5301451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_h5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Kscaled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HDF5"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"example_data_set_Kscaled.hdf5"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19644" y="2860465"/>
            <a:ext cx="3717684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bandmass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u.to_ureg(0.28 * c.m_e , 'kg')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u.to_ureg(33.5, 'eV')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zero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u.to_ureg(0.01, 'angstrom**-1')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319553" y="3319267"/>
            <a:ext cx="672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Fit parameter for a free electron parabola with an effective mass </a:t>
            </a:r>
            <a:r>
              <a:rPr lang="en-US" sz="1600" i="1" dirty="0" err="1" smtClean="0">
                <a:solidFill>
                  <a:srgbClr val="005F8C"/>
                </a:solidFill>
              </a:rPr>
              <a:t>bandmass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6190" y="3654958"/>
            <a:ext cx="298671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"k||-axis"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'k_x'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"k||-axis"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'k_y'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"energy-axis"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band_analysis.py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14</a:t>
            </a:fld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54110" y="1152449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129114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4129114"/>
            <a:ext cx="6751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Plot of a EDM together with an adjusted free electron parabola as a .</a:t>
            </a:r>
            <a:r>
              <a:rPr lang="en-US" sz="1600" dirty="0" err="1" smtClean="0"/>
              <a:t>png</a:t>
            </a:r>
            <a:r>
              <a:rPr lang="en-US" sz="1600" dirty="0" smtClean="0"/>
              <a:t> file</a:t>
            </a:r>
            <a:endParaRPr lang="en-US" sz="1600" dirty="0"/>
          </a:p>
        </p:txBody>
      </p:sp>
      <p:sp>
        <p:nvSpPr>
          <p:cNvPr id="23" name="Textfeld 22"/>
          <p:cNvSpPr txBox="1"/>
          <p:nvPr/>
        </p:nvSpPr>
        <p:spPr>
          <a:xfrm>
            <a:off x="1310790" y="1849844"/>
            <a:ext cx="5098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Switch for saving the plot in .</a:t>
            </a:r>
            <a:r>
              <a:rPr lang="en-US" sz="1600" dirty="0" err="1" smtClean="0"/>
              <a:t>png</a:t>
            </a:r>
            <a:r>
              <a:rPr lang="en-US" sz="1600" dirty="0" smtClean="0"/>
              <a:t> with filename </a:t>
            </a:r>
            <a:r>
              <a:rPr lang="en-US" sz="1600" i="1" dirty="0" err="1" smtClean="0">
                <a:solidFill>
                  <a:srgbClr val="005F8C"/>
                </a:solidFill>
              </a:rPr>
              <a:t>figname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836545" y="2814892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 smtClean="0"/>
              <a:t>EDM with a parabola fitted to the</a:t>
            </a:r>
          </a:p>
          <a:p>
            <a:pPr algn="r"/>
            <a:r>
              <a:rPr lang="en-US" sz="900" dirty="0" smtClean="0"/>
              <a:t>occupied part of the surface state with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11808" y="1514170"/>
            <a:ext cx="3413114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"Figure Name"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'sample_band_ky'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47" y="1043572"/>
            <a:ext cx="2407253" cy="1800000"/>
          </a:xfrm>
          <a:prstGeom prst="rect">
            <a:avLst/>
          </a:prstGeom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833752" y="3139414"/>
            <a:ext cx="2310248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bandmass = u.to_ureg(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0.28 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m_e , </a:t>
            </a:r>
            <a:r>
              <a:rPr kumimoji="0" lang="en-US" altLang="en-US" sz="7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'kg'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 = u.to_ureg(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4.1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7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'eV'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zero = u.to_ureg(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7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'pixel'</a:t>
            </a: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9" y="2189769"/>
            <a:ext cx="4927114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en-US" altLang="en-US" sz="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snomtools.evaluation.kscalecalibration.load_dispersion_data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	data,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x_window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"Amount"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x_window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=10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1307227" y="2655774"/>
                <a:ext cx="4409990" cy="343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Creates a dispersion plot along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en-US" sz="1600" i="1" dirty="0" smtClean="0">
                    <a:solidFill>
                      <a:srgbClr val="005F8C"/>
                    </a:solidFill>
                  </a:rPr>
                  <a:t> </a:t>
                </a:r>
                <a:r>
                  <a:rPr lang="en-US" sz="1600" dirty="0" smtClean="0">
                    <a:solidFill>
                      <a:sysClr val="windowText" lastClr="000000"/>
                    </a:solidFill>
                  </a:rPr>
                  <a:t>direction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27" y="2655774"/>
                <a:ext cx="4409990" cy="343812"/>
              </a:xfrm>
              <a:prstGeom prst="rect">
                <a:avLst/>
              </a:prstGeom>
              <a:blipFill>
                <a:blip r:embed="rId3"/>
                <a:stretch>
                  <a:fillRect l="-552" t="-3571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11807" y="3015687"/>
            <a:ext cx="492711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k_parallel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parab_data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bandmass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snomtools.evaluation.kscalecalibration.show_state_parabola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zero,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bandmass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307227" y="3480085"/>
            <a:ext cx="4976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Calculates the parabola with above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Returns the parabola data to plot, tuple of (</a:t>
            </a:r>
            <a:r>
              <a:rPr lang="en-US" sz="1600" dirty="0" err="1" smtClean="0"/>
              <a:t>x,y</a:t>
            </a:r>
            <a:r>
              <a:rPr lang="en-US" sz="1600" dirty="0" smtClean="0"/>
              <a:t>)-values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73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</a:t>
            </a:r>
            <a:endParaRPr lang="en-US" sz="2700" dirty="0"/>
          </a:p>
        </p:txBody>
      </p:sp>
      <p:sp>
        <p:nvSpPr>
          <p:cNvPr id="6" name="Textfeld 5"/>
          <p:cNvSpPr txBox="1"/>
          <p:nvPr/>
        </p:nvSpPr>
        <p:spPr>
          <a:xfrm>
            <a:off x="438151" y="1171575"/>
            <a:ext cx="72056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Except import.py the same functions as static case can be applied with additional scripts specifically for time-resolved data:</a:t>
            </a:r>
          </a:p>
          <a:p>
            <a:endParaRPr lang="en-US" dirty="0" smtClean="0"/>
          </a:p>
          <a:p>
            <a:r>
              <a:rPr lang="en-US" dirty="0" smtClean="0"/>
              <a:t>The scripts that can be used for </a:t>
            </a:r>
            <a:r>
              <a:rPr lang="en-US" b="1" dirty="0" smtClean="0"/>
              <a:t>time-resolved data analysis </a:t>
            </a:r>
            <a:r>
              <a:rPr lang="en-US" dirty="0" smtClean="0"/>
              <a:t>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mport_tr.py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umming.py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binning.py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</a:t>
            </a:r>
            <a:r>
              <a:rPr lang="en-US" dirty="0" smtClean="0"/>
              <a:t>nergy_trans.py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kscale.py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</a:t>
            </a:r>
            <a:r>
              <a:rPr lang="en-US" dirty="0" smtClean="0"/>
              <a:t>it_fwhm.py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uda_eval.py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3252787" y="2444444"/>
            <a:ext cx="0" cy="1789419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314699" y="3198972"/>
            <a:ext cx="20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</a:t>
            </a:r>
            <a:r>
              <a:rPr lang="en-US" sz="1200" dirty="0" smtClean="0"/>
              <a:t>sually executed in this order</a:t>
            </a:r>
            <a:endParaRPr lang="en-US" sz="120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208C0-2285-4344-887E-C4705337163B}" type="datetime1">
              <a:rPr lang="de-DE" smtClean="0"/>
              <a:t>09.10.2020</a:t>
            </a:fld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8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 import_tr.py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16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66529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665299"/>
            <a:ext cx="5343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</a:t>
            </a:r>
            <a:r>
              <a:rPr lang="en-US" sz="1600" dirty="0" smtClean="0"/>
              <a:t>folder path </a:t>
            </a:r>
            <a:r>
              <a:rPr lang="en-US" sz="1600" dirty="0"/>
              <a:t>containing all data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folder to energy calibration and corresponding 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folder containing all time resolved runs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09" y="3094201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175424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4175424"/>
            <a:ext cx="4296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.hdf5 file with same name as the input .</a:t>
            </a:r>
            <a:r>
              <a:rPr lang="en-US" sz="1600" dirty="0" err="1" smtClean="0"/>
              <a:t>tif</a:t>
            </a:r>
            <a:r>
              <a:rPr lang="en-US" sz="1600" dirty="0" smtClean="0"/>
              <a:t> file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569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Imports a raw data .</a:t>
            </a:r>
            <a:r>
              <a:rPr lang="en-US" sz="1600" i="1" dirty="0" err="1" smtClean="0"/>
              <a:t>tif</a:t>
            </a:r>
            <a:r>
              <a:rPr lang="en-US" sz="1600" i="1" dirty="0" smtClean="0"/>
              <a:t> file with </a:t>
            </a:r>
            <a:r>
              <a:rPr lang="en-US" sz="1600" i="1" dirty="0" err="1" smtClean="0"/>
              <a:t>snomtools</a:t>
            </a:r>
            <a:r>
              <a:rPr lang="en-US" sz="1600" i="1" dirty="0" smtClean="0"/>
              <a:t> into a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 format and saves it in a .hf5 file.</a:t>
            </a:r>
          </a:p>
          <a:p>
            <a:r>
              <a:rPr lang="en-US" sz="1600" i="1" dirty="0" smtClean="0"/>
              <a:t>Only for static data measured with PEEM (Chamber 3).</a:t>
            </a:r>
            <a:endParaRPr lang="en-US" sz="1600" i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07228" y="2490574"/>
            <a:ext cx="6276077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rawdatafolder = os.path.abspath(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 folderpath"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"E:\\Messdaten\\20200117_Au788_Zheng"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ecal = os.path.join(rawdatafolder,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"ecal_folder"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"ecal_kalfit_txt"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trfolder = os.path.join(rawdatafolder,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 tr_datafolder"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07228" y="3514164"/>
            <a:ext cx="5118709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runs = [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"{0}.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Durchlauf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.format(n)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(x, y)]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range(1, 3)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307228" y="3735707"/>
            <a:ext cx="6459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Define the runs you want to import e.g. with </a:t>
            </a:r>
            <a:r>
              <a:rPr lang="en-US" sz="1600" i="1" dirty="0" smtClean="0">
                <a:solidFill>
                  <a:srgbClr val="005F8C"/>
                </a:solidFill>
              </a:rPr>
              <a:t>range(1, 3)</a:t>
            </a:r>
            <a:r>
              <a:rPr lang="en-US" sz="1600" dirty="0" smtClean="0"/>
              <a:t> or with lists etc.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18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 summing.py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17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52167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452167"/>
            <a:ext cx="6117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</a:t>
            </a:r>
            <a:r>
              <a:rPr lang="en-US" sz="1600" dirty="0" smtClean="0"/>
              <a:t>the runs you want to sum up</a:t>
            </a:r>
            <a:r>
              <a:rPr lang="en-US" sz="1600" b="1" dirty="0"/>
              <a:t> </a:t>
            </a:r>
            <a:r>
              <a:rPr lang="en-US" sz="1600" dirty="0" smtClean="0"/>
              <a:t>e.g. with </a:t>
            </a:r>
            <a:r>
              <a:rPr lang="en-US" sz="1600" i="1" dirty="0" smtClean="0">
                <a:solidFill>
                  <a:srgbClr val="005F8C"/>
                </a:solidFill>
              </a:rPr>
              <a:t>range(1, 3) </a:t>
            </a:r>
            <a:r>
              <a:rPr lang="en-US" sz="1600" dirty="0" smtClean="0"/>
              <a:t>or lists etc.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09" y="2241676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3446655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3446655"/>
            <a:ext cx="5011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.hdf5 file with new </a:t>
            </a:r>
            <a:r>
              <a:rPr lang="en-US" sz="1600" i="1" dirty="0" smtClean="0">
                <a:solidFill>
                  <a:srgbClr val="005F8C"/>
                </a:solidFill>
              </a:rPr>
              <a:t>“Destination” </a:t>
            </a:r>
            <a:r>
              <a:rPr lang="en-US" sz="1600" dirty="0" smtClean="0"/>
              <a:t>name as the </a:t>
            </a:r>
            <a:r>
              <a:rPr lang="en-US" sz="1600" i="1" dirty="0" smtClean="0"/>
              <a:t>.hdf5</a:t>
            </a:r>
            <a:r>
              <a:rPr lang="en-US" sz="1600" dirty="0" smtClean="0"/>
              <a:t> file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6729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Sums up multiple runs that were already imported to </a:t>
            </a:r>
            <a:r>
              <a:rPr lang="en-US" sz="1600" i="1" dirty="0" err="1" smtClean="0"/>
              <a:t>DataSets</a:t>
            </a:r>
            <a:r>
              <a:rPr lang="en-US" sz="1600" i="1" dirty="0" smtClean="0"/>
              <a:t> with </a:t>
            </a:r>
            <a:r>
              <a:rPr lang="en-US" sz="1600" i="1" dirty="0" err="1" smtClean="0"/>
              <a:t>snomtools</a:t>
            </a:r>
            <a:r>
              <a:rPr lang="en-US" sz="1600" i="1" dirty="0" smtClean="0"/>
              <a:t>.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1310790" y="1793639"/>
            <a:ext cx="3900427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runs = [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"{0}. Durchlauf.hdf5"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.format(n)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07228" y="2590021"/>
            <a:ext cx="5423280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h5_target_all_runs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"Destination"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"runs1_2"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summed_data = ds.DataSet.add(run_datasets,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"Destination"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h5target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=h5_target_all_runs)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310790" y="2925249"/>
            <a:ext cx="5148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the name of new combined </a:t>
            </a:r>
            <a:r>
              <a:rPr lang="en-US" sz="1600" dirty="0" err="1" smtClean="0"/>
              <a:t>DataSet</a:t>
            </a:r>
            <a:r>
              <a:rPr lang="en-US" sz="1600" dirty="0" smtClean="0"/>
              <a:t> in </a:t>
            </a:r>
            <a:r>
              <a:rPr lang="en-US" sz="1600" i="1" dirty="0" smtClean="0">
                <a:solidFill>
                  <a:srgbClr val="005F8C"/>
                </a:solidFill>
              </a:rPr>
              <a:t>“Destination”</a:t>
            </a:r>
          </a:p>
        </p:txBody>
      </p:sp>
    </p:spTree>
    <p:extLst>
      <p:ext uri="{BB962C8B-B14F-4D97-AF65-F5344CB8AC3E}">
        <p14:creationId xmlns:p14="http://schemas.microsoft.com/office/powerpoint/2010/main" val="5220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15416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binning.py</a:t>
            </a:r>
          </a:p>
          <a:p>
            <a:r>
              <a:rPr lang="en-US" sz="2700" dirty="0"/>
              <a:t>	</a:t>
            </a:r>
            <a:r>
              <a:rPr lang="en-US" sz="2700" dirty="0" smtClean="0"/>
              <a:t>					  energy_trans.py</a:t>
            </a:r>
          </a:p>
          <a:p>
            <a:r>
              <a:rPr lang="en-US" sz="2700" dirty="0"/>
              <a:t>	</a:t>
            </a:r>
            <a:r>
              <a:rPr lang="en-US" sz="2700" dirty="0" smtClean="0"/>
              <a:t>					  kscale.py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18</a:t>
            </a:fld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458492" y="1669333"/>
            <a:ext cx="8131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The static functions can be used for time resolved data as well.</a:t>
            </a:r>
          </a:p>
          <a:p>
            <a:r>
              <a:rPr lang="en-US" sz="1600" i="1" dirty="0" smtClean="0"/>
              <a:t>Usually there is an option to also bin or improve signal to noise by sum over the time dimension.</a:t>
            </a:r>
          </a:p>
          <a:p>
            <a:r>
              <a:rPr lang="en-US" sz="1600" i="1" dirty="0" smtClean="0"/>
              <a:t>This option is not often used, but it’s a possibility.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54109" y="2516684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1307227" y="2877373"/>
            <a:ext cx="749435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snomtools.evaluation.kscalecalibration.load_dispersion_data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d_axisid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307227" y="3230370"/>
            <a:ext cx="7224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To use this option it’s usually done by setting </a:t>
            </a:r>
            <a:r>
              <a:rPr lang="en-US" sz="1600" i="1" dirty="0" err="1" smtClean="0">
                <a:solidFill>
                  <a:srgbClr val="005F8C"/>
                </a:solidFill>
              </a:rPr>
              <a:t>d_axisid</a:t>
            </a:r>
            <a:r>
              <a:rPr lang="en-US" sz="1600" i="1" dirty="0" smtClean="0">
                <a:solidFill>
                  <a:srgbClr val="005F8C"/>
                </a:solidFill>
              </a:rPr>
              <a:t> </a:t>
            </a:r>
            <a:r>
              <a:rPr lang="en-US" sz="1600" i="1" dirty="0" smtClean="0"/>
              <a:t>to the label in your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the parameters in the functions </a:t>
            </a:r>
            <a:r>
              <a:rPr lang="en-US" sz="1600" i="1" dirty="0" err="1" smtClean="0">
                <a:solidFill>
                  <a:srgbClr val="005F8C"/>
                </a:solidFill>
              </a:rPr>
              <a:t>d_window</a:t>
            </a:r>
            <a:r>
              <a:rPr lang="en-US" sz="1600" i="1" dirty="0" smtClean="0">
                <a:solidFill>
                  <a:srgbClr val="005F8C"/>
                </a:solidFill>
              </a:rPr>
              <a:t> </a:t>
            </a:r>
            <a:r>
              <a:rPr lang="en-US" sz="1600" dirty="0" smtClean="0"/>
              <a:t>and</a:t>
            </a:r>
            <a:r>
              <a:rPr lang="en-US" sz="1600" i="1" dirty="0" smtClean="0">
                <a:solidFill>
                  <a:srgbClr val="005F8C"/>
                </a:solidFill>
              </a:rPr>
              <a:t> </a:t>
            </a:r>
            <a:r>
              <a:rPr lang="en-US" sz="1600" i="1" dirty="0" err="1" smtClean="0">
                <a:solidFill>
                  <a:srgbClr val="005F8C"/>
                </a:solidFill>
              </a:rPr>
              <a:t>d_center</a:t>
            </a:r>
            <a:r>
              <a:rPr lang="en-US" sz="1600" i="1" dirty="0" smtClean="0">
                <a:solidFill>
                  <a:srgbClr val="005F8C"/>
                </a:solidFill>
              </a:rPr>
              <a:t> </a:t>
            </a:r>
            <a:r>
              <a:rPr lang="en-US" sz="1600" dirty="0" smtClean="0"/>
              <a:t>it’s possible to do the same summation as for the x axis</a:t>
            </a:r>
          </a:p>
        </p:txBody>
      </p:sp>
    </p:spTree>
    <p:extLst>
      <p:ext uri="{BB962C8B-B14F-4D97-AF65-F5344CB8AC3E}">
        <p14:creationId xmlns:p14="http://schemas.microsoft.com/office/powerpoint/2010/main" val="18308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 fit_fwhm.py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19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66529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665299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</a:t>
            </a:r>
            <a:r>
              <a:rPr lang="en-US" sz="1600" dirty="0" smtClean="0"/>
              <a:t>imported </a:t>
            </a:r>
            <a:r>
              <a:rPr lang="en-US" sz="1600" i="1" dirty="0" smtClean="0"/>
              <a:t>.hdf5</a:t>
            </a:r>
            <a:r>
              <a:rPr lang="en-US" sz="1600" dirty="0" smtClean="0"/>
              <a:t> </a:t>
            </a:r>
            <a:r>
              <a:rPr lang="en-US" sz="1600" dirty="0"/>
              <a:t>file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54109" y="231565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3649825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3649825"/>
            <a:ext cx="6347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.hdf5 file containing the fitting parameters with </a:t>
            </a:r>
            <a:r>
              <a:rPr lang="en-US" sz="1600" i="1" dirty="0" smtClean="0"/>
              <a:t>_’fitmode’.hdf5</a:t>
            </a:r>
            <a:r>
              <a:rPr lang="en-US" sz="1600" dirty="0" smtClean="0"/>
              <a:t> ending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85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The script provides the possibility of fitting a </a:t>
            </a:r>
            <a:r>
              <a:rPr lang="en-US" sz="1600" i="1" dirty="0" smtClean="0"/>
              <a:t>Gaussian</a:t>
            </a:r>
            <a:r>
              <a:rPr lang="en-US" sz="1600" i="1" dirty="0"/>
              <a:t>, Lorentzian or Sech2 </a:t>
            </a:r>
            <a:r>
              <a:rPr lang="en-US" sz="1600" i="1" dirty="0" smtClean="0"/>
              <a:t>curve to the data.</a:t>
            </a:r>
            <a:endParaRPr lang="en-US" sz="1600" i="1" dirty="0"/>
          </a:p>
          <a:p>
            <a:r>
              <a:rPr lang="en-US" sz="1600" i="1" dirty="0"/>
              <a:t>The fit parameters for the FWHM and for recreating the fitted curve are exported and saved.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307228" y="2963274"/>
            <a:ext cx="5195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the </a:t>
            </a:r>
            <a:r>
              <a:rPr lang="en-US" sz="1600" i="1" dirty="0" err="1" smtClean="0">
                <a:solidFill>
                  <a:srgbClr val="005F8C"/>
                </a:solidFill>
              </a:rPr>
              <a:t>fit_type</a:t>
            </a:r>
            <a:r>
              <a:rPr lang="en-US" sz="1600" dirty="0" smtClean="0"/>
              <a:t> to the curve you want to fit to your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Possible are </a:t>
            </a:r>
            <a:r>
              <a:rPr lang="en-US" sz="1600" i="1" dirty="0" smtClean="0">
                <a:solidFill>
                  <a:srgbClr val="005F8C"/>
                </a:solidFill>
              </a:rPr>
              <a:t>‘</a:t>
            </a:r>
            <a:r>
              <a:rPr lang="en-US" sz="1600" i="1" dirty="0" err="1" smtClean="0">
                <a:solidFill>
                  <a:srgbClr val="005F8C"/>
                </a:solidFill>
              </a:rPr>
              <a:t>gaussian</a:t>
            </a:r>
            <a:r>
              <a:rPr lang="en-US" sz="1600" i="1" dirty="0" smtClean="0">
                <a:solidFill>
                  <a:srgbClr val="005F8C"/>
                </a:solidFill>
              </a:rPr>
              <a:t>’</a:t>
            </a:r>
            <a:r>
              <a:rPr lang="en-US" sz="1600" dirty="0" smtClean="0"/>
              <a:t> / </a:t>
            </a:r>
            <a:r>
              <a:rPr lang="en-US" sz="1600" i="1" dirty="0" smtClean="0">
                <a:solidFill>
                  <a:srgbClr val="005F8C"/>
                </a:solidFill>
              </a:rPr>
              <a:t>‘</a:t>
            </a:r>
            <a:r>
              <a:rPr lang="en-US" sz="1600" i="1" dirty="0" err="1" smtClean="0">
                <a:solidFill>
                  <a:srgbClr val="005F8C"/>
                </a:solidFill>
              </a:rPr>
              <a:t>lorentzian</a:t>
            </a:r>
            <a:r>
              <a:rPr lang="en-US" sz="1600" i="1" dirty="0" smtClean="0">
                <a:solidFill>
                  <a:srgbClr val="005F8C"/>
                </a:solidFill>
              </a:rPr>
              <a:t>’</a:t>
            </a:r>
            <a:r>
              <a:rPr lang="en-US" sz="1600" dirty="0" smtClean="0"/>
              <a:t> / </a:t>
            </a:r>
            <a:r>
              <a:rPr lang="en-US" sz="1600" i="1" dirty="0" smtClean="0">
                <a:solidFill>
                  <a:srgbClr val="005F8C"/>
                </a:solidFill>
              </a:rPr>
              <a:t>‘sech2’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07228" y="2003853"/>
            <a:ext cx="4996881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fith5 = os.path.abspath(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"TR Data HDF5"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"example_data_set_tr.hdf5"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310790" y="2735618"/>
            <a:ext cx="2803973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fit_type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"fit mode"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'gaussian'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General usage</a:t>
            </a:r>
            <a:endParaRPr lang="en-US" sz="2700" dirty="0"/>
          </a:p>
        </p:txBody>
      </p:sp>
      <p:sp>
        <p:nvSpPr>
          <p:cNvPr id="5" name="Textfeld 4"/>
          <p:cNvSpPr txBox="1"/>
          <p:nvPr/>
        </p:nvSpPr>
        <p:spPr>
          <a:xfrm>
            <a:off x="438151" y="1062037"/>
            <a:ext cx="76676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scripts are written with momentum resolved data measured with PEEM in mind.</a:t>
            </a:r>
          </a:p>
          <a:p>
            <a:endParaRPr lang="en-US" dirty="0"/>
          </a:p>
          <a:p>
            <a:r>
              <a:rPr lang="en-US" b="1" dirty="0" smtClean="0"/>
              <a:t>BUT: </a:t>
            </a:r>
            <a:r>
              <a:rPr lang="en-US" dirty="0" smtClean="0"/>
              <a:t>Changing the import.py function that imports the raw data with </a:t>
            </a:r>
            <a:r>
              <a:rPr lang="en-US" dirty="0" err="1" smtClean="0"/>
              <a:t>snomtools</a:t>
            </a:r>
            <a:r>
              <a:rPr lang="en-US" dirty="0" smtClean="0"/>
              <a:t> make all scripts usable with other instruments</a:t>
            </a:r>
          </a:p>
          <a:p>
            <a:endParaRPr lang="en-US" b="1" dirty="0"/>
          </a:p>
          <a:p>
            <a:r>
              <a:rPr lang="en-US" dirty="0" smtClean="0"/>
              <a:t>This manual is supposed to give a short overview over the functions, but you should be able to run the scripts from their documentation</a:t>
            </a:r>
          </a:p>
          <a:p>
            <a:endParaRPr lang="en-US" dirty="0"/>
          </a:p>
          <a:p>
            <a:r>
              <a:rPr lang="en-US" dirty="0"/>
              <a:t>Two example data sets </a:t>
            </a:r>
            <a:r>
              <a:rPr lang="en-US" i="1" dirty="0"/>
              <a:t>(</a:t>
            </a:r>
            <a:r>
              <a:rPr lang="en-US" i="1" dirty="0" smtClean="0"/>
              <a:t>example_data_set.hdf5 </a:t>
            </a:r>
            <a:r>
              <a:rPr lang="en-US" i="1" dirty="0"/>
              <a:t>&amp; </a:t>
            </a:r>
            <a:r>
              <a:rPr lang="en-US" i="1" dirty="0" smtClean="0"/>
              <a:t>example_data_set_tr.hdf5) </a:t>
            </a:r>
            <a:r>
              <a:rPr lang="en-US" dirty="0" smtClean="0"/>
              <a:t>are given and by filling the placeholders with the # example : text the scripts run on these data sets </a:t>
            </a:r>
            <a:r>
              <a:rPr lang="en-US" i="1" dirty="0" smtClean="0"/>
              <a:t>(import_static.py &amp; import_tr.py excluded)</a:t>
            </a:r>
          </a:p>
          <a:p>
            <a:r>
              <a:rPr lang="en-US" dirty="0" smtClean="0"/>
              <a:t>This should give a better introduction on how to use the scripts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9F94-01EF-404D-BE78-CEFA4E006020}" type="datetime1">
              <a:rPr lang="de-DE" smtClean="0"/>
              <a:t>09.10.2020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65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 cuda_eval.py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20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215064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2150640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snomtools</a:t>
            </a:r>
            <a:r>
              <a:rPr lang="en-US" sz="1600" dirty="0"/>
              <a:t> </a:t>
            </a:r>
            <a:r>
              <a:rPr lang="en-US" sz="1600" dirty="0" smtClean="0"/>
              <a:t>imported </a:t>
            </a:r>
            <a:r>
              <a:rPr lang="en-US" sz="1600" i="1" dirty="0" smtClean="0"/>
              <a:t>.hdf5</a:t>
            </a:r>
            <a:r>
              <a:rPr lang="en-US" sz="1600" dirty="0" smtClean="0"/>
              <a:t> </a:t>
            </a:r>
            <a:r>
              <a:rPr lang="en-US" sz="1600" dirty="0"/>
              <a:t>file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58492" y="969333"/>
            <a:ext cx="8527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The script provides the possibility of </a:t>
            </a:r>
            <a:r>
              <a:rPr lang="en-US" sz="1600" i="1" dirty="0" smtClean="0"/>
              <a:t>fitting </a:t>
            </a:r>
            <a:r>
              <a:rPr lang="en-US" sz="1600" i="1" dirty="0" err="1" smtClean="0"/>
              <a:t>LvN</a:t>
            </a:r>
            <a:r>
              <a:rPr lang="en-US" sz="1600" i="1" dirty="0" smtClean="0"/>
              <a:t> equations to a time resolved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.</a:t>
            </a:r>
          </a:p>
          <a:p>
            <a:r>
              <a:rPr lang="en-US" sz="1600" i="1" dirty="0" smtClean="0"/>
              <a:t>Since it needs a lot of resources to run the simulation, you should run it with </a:t>
            </a:r>
            <a:r>
              <a:rPr lang="en-US" sz="1600" i="1" dirty="0" err="1" smtClean="0"/>
              <a:t>nvidia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cuda</a:t>
            </a:r>
            <a:r>
              <a:rPr lang="en-US" sz="1600" i="1" dirty="0" smtClean="0"/>
              <a:t> on the </a:t>
            </a:r>
            <a:r>
              <a:rPr lang="en-US" sz="1600" i="1" dirty="0" err="1" smtClean="0"/>
              <a:t>elwe</a:t>
            </a:r>
            <a:r>
              <a:rPr lang="en-US" sz="1600" i="1" dirty="0" smtClean="0"/>
              <a:t>.</a:t>
            </a:r>
          </a:p>
          <a:p>
            <a:r>
              <a:rPr lang="en-US" sz="1600" i="1" dirty="0" smtClean="0"/>
              <a:t>For that install </a:t>
            </a:r>
            <a:r>
              <a:rPr lang="en-US" sz="1600" i="1" dirty="0" err="1" smtClean="0"/>
              <a:t>snomtools</a:t>
            </a:r>
            <a:r>
              <a:rPr lang="en-US" sz="1600" i="1" dirty="0" smtClean="0"/>
              <a:t> and pint on </a:t>
            </a:r>
            <a:r>
              <a:rPr lang="en-US" sz="1600" i="1" dirty="0" err="1" smtClean="0"/>
              <a:t>elwe</a:t>
            </a:r>
            <a:r>
              <a:rPr lang="en-US" sz="1600" i="1" dirty="0" smtClean="0"/>
              <a:t> and run the script on there.</a:t>
            </a:r>
          </a:p>
          <a:p>
            <a:r>
              <a:rPr lang="en-US" sz="1600" i="1" dirty="0" smtClean="0"/>
              <a:t>The script simulates the lifetimes for ONE energy slice.</a:t>
            </a:r>
            <a:endParaRPr lang="en-US" sz="1600" i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10790" y="2489194"/>
            <a:ext cx="7067961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Recommended folder structure : /home/username/repos/evaluation/year/month/datafolder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 = os.path.expanduser(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"~"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sys.path.insert(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os.path.join(home,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"repos/snomtools/src/"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for an additional dependency from source: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sys.path.insert(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os.path.join(home,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"repos/pint/"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"path to datafolder"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"/home/username/repos/evaluation/2020/01 January/20200128_Au788_Zheng_blue"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310789" y="3324510"/>
            <a:ext cx="7111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the path to folder with the time resolved </a:t>
            </a:r>
            <a:r>
              <a:rPr lang="en-US" sz="1600" dirty="0" err="1" smtClean="0"/>
              <a:t>DataSet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It is expected that you create a repos folder in your username folder on elwe2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dirty="0" smtClean="0"/>
              <a:t>nstall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and pint, as well as the evaluation scripts in repos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90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 cuda_eval.py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21</a:t>
            </a:fld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54109" y="1057018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307228" y="1734126"/>
            <a:ext cx="6483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the time zero of the time resolved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Shifts </a:t>
            </a:r>
            <a:r>
              <a:rPr lang="en-US" sz="1600" i="1" dirty="0" err="1" smtClean="0">
                <a:solidFill>
                  <a:srgbClr val="005F8C"/>
                </a:solidFill>
              </a:rPr>
              <a:t>delay_axis</a:t>
            </a:r>
            <a:r>
              <a:rPr lang="en-US" sz="1600" dirty="0" smtClean="0"/>
              <a:t> so that </a:t>
            </a:r>
            <a:r>
              <a:rPr lang="en-US" sz="1600" i="1" dirty="0" err="1" smtClean="0">
                <a:solidFill>
                  <a:srgbClr val="005F8C"/>
                </a:solidFill>
              </a:rPr>
              <a:t>time_zero</a:t>
            </a:r>
            <a:r>
              <a:rPr lang="en-US" sz="1600" dirty="0" smtClean="0"/>
              <a:t> is actually </a:t>
            </a:r>
            <a:r>
              <a:rPr lang="en-US" sz="1600" i="1" dirty="0" smtClean="0">
                <a:solidFill>
                  <a:srgbClr val="005F8C"/>
                </a:solidFill>
              </a:rPr>
              <a:t>0fs</a:t>
            </a:r>
            <a:r>
              <a:rPr lang="en-US" sz="1600" dirty="0" smtClean="0"/>
              <a:t> for the </a:t>
            </a:r>
            <a:r>
              <a:rPr lang="en-US" sz="1600" dirty="0" err="1" smtClean="0"/>
              <a:t>cuda</a:t>
            </a:r>
            <a:r>
              <a:rPr lang="en-US" sz="1600" dirty="0" smtClean="0"/>
              <a:t>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Set the</a:t>
            </a:r>
            <a:r>
              <a:rPr lang="en-US" sz="1600" i="1" dirty="0" smtClean="0">
                <a:solidFill>
                  <a:srgbClr val="005F8C"/>
                </a:solidFill>
              </a:rPr>
              <a:t> </a:t>
            </a:r>
            <a:r>
              <a:rPr lang="en-US" sz="1600" i="1" dirty="0" err="1" smtClean="0">
                <a:solidFill>
                  <a:srgbClr val="005F8C"/>
                </a:solidFill>
              </a:rPr>
              <a:t>laser_fwhm</a:t>
            </a:r>
            <a:r>
              <a:rPr lang="en-US" sz="1600" dirty="0" smtClean="0">
                <a:solidFill>
                  <a:sysClr val="windowText" lastClr="000000"/>
                </a:solidFill>
              </a:rPr>
              <a:t> which can be read out from the </a:t>
            </a:r>
            <a:r>
              <a:rPr lang="en-US" sz="1600" dirty="0" err="1" smtClean="0">
                <a:solidFill>
                  <a:sysClr val="windowText" lastClr="000000"/>
                </a:solidFill>
              </a:rPr>
              <a:t>fwhm</a:t>
            </a:r>
            <a:r>
              <a:rPr lang="en-US" sz="1600" dirty="0" smtClean="0">
                <a:solidFill>
                  <a:sysClr val="windowText" lastClr="000000"/>
                </a:solidFill>
              </a:rPr>
              <a:t> fitted </a:t>
            </a:r>
            <a:r>
              <a:rPr lang="en-US" sz="1600" dirty="0" err="1" smtClean="0">
                <a:solidFill>
                  <a:sysClr val="windowText" lastClr="000000"/>
                </a:solidFill>
              </a:rPr>
              <a:t>DataSet</a:t>
            </a:r>
            <a:endParaRPr lang="en-US" sz="1600" dirty="0" smtClean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Use the </a:t>
            </a:r>
            <a:r>
              <a:rPr lang="en-US" sz="1600" dirty="0" err="1" smtClean="0">
                <a:solidFill>
                  <a:sysClr val="windowText" lastClr="000000"/>
                </a:solidFill>
              </a:rPr>
              <a:t>fwhm</a:t>
            </a:r>
            <a:r>
              <a:rPr lang="en-US" sz="1600" dirty="0" smtClean="0">
                <a:solidFill>
                  <a:sysClr val="windowText" lastClr="000000"/>
                </a:solidFill>
              </a:rPr>
              <a:t> of a pixel with a high energy and off a state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10790" y="1395572"/>
            <a:ext cx="511870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time_zero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"time zero value"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u.to_ureg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(3, 'um').to('fs', 'light')</a:t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laser_fwhm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"laser FWHM value"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u.to_ureg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(25, 'um').to('fs', 'light')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10790" y="2813613"/>
            <a:ext cx="6397905" cy="954107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obeobject = snomtools.evaluation.cuda.obe_copol.OBEfit_Copol(roi_to_fit,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laser_lambda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=u.to_ureg(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'nm'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laser_AC_FWHM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=laser_fwhm,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time_zero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=u.to_ureg(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'fs'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max_time_zero_offset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=u.to_ureg(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'fs'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max_lifetime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=u.to_ureg(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'fs'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fit_mode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'gauss'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307228" y="3767720"/>
            <a:ext cx="5552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the fit parameters according to your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 </a:t>
            </a:r>
            <a:r>
              <a:rPr lang="en-US" sz="1600" i="1" dirty="0" err="1" smtClean="0">
                <a:solidFill>
                  <a:srgbClr val="005F8C"/>
                </a:solidFill>
              </a:rPr>
              <a:t>time_zero</a:t>
            </a:r>
            <a:r>
              <a:rPr lang="en-US" sz="1600" dirty="0" smtClean="0">
                <a:solidFill>
                  <a:sysClr val="windowText" lastClr="000000"/>
                </a:solidFill>
              </a:rPr>
              <a:t> should be </a:t>
            </a:r>
            <a:r>
              <a:rPr lang="en-US" sz="1600" dirty="0" smtClean="0">
                <a:solidFill>
                  <a:srgbClr val="005F8C"/>
                </a:solidFill>
              </a:rPr>
              <a:t>0fs</a:t>
            </a:r>
            <a:r>
              <a:rPr lang="en-US" sz="1600" dirty="0" smtClean="0">
                <a:solidFill>
                  <a:sysClr val="windowText" lastClr="000000"/>
                </a:solidFill>
              </a:rPr>
              <a:t> since the delay axis is shifted above!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 cuda_eval.py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22</a:t>
            </a:fld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54109" y="867103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051178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4051178"/>
            <a:ext cx="7440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.hdf5 file containing the lifetimes with </a:t>
            </a:r>
            <a:r>
              <a:rPr lang="en-US" sz="1600" i="1" dirty="0" smtClean="0"/>
              <a:t>_lifetime_eslice.hdf5</a:t>
            </a:r>
            <a:r>
              <a:rPr lang="en-US" sz="1600" dirty="0" smtClean="0"/>
              <a:t> 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.hdf5 file containing the fitting parameters with </a:t>
            </a:r>
            <a:r>
              <a:rPr lang="en-US" sz="1600" i="1" dirty="0" smtClean="0"/>
              <a:t>_lifetime_eslice_fitdata.hdf5</a:t>
            </a:r>
            <a:r>
              <a:rPr lang="en-US" sz="1600" dirty="0" smtClean="0"/>
              <a:t> </a:t>
            </a:r>
            <a:r>
              <a:rPr lang="en-US" sz="1600" dirty="0"/>
              <a:t>ending</a:t>
            </a:r>
          </a:p>
          <a:p>
            <a:endParaRPr lang="en-US" sz="1600" dirty="0"/>
          </a:p>
        </p:txBody>
      </p:sp>
      <p:sp>
        <p:nvSpPr>
          <p:cNvPr id="16" name="Textfeld 15"/>
          <p:cNvSpPr txBox="1"/>
          <p:nvPr/>
        </p:nvSpPr>
        <p:spPr>
          <a:xfrm>
            <a:off x="1307228" y="1544211"/>
            <a:ext cx="6654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DataSet</a:t>
            </a:r>
            <a:r>
              <a:rPr lang="en-US" sz="1600" dirty="0" smtClean="0"/>
              <a:t> with lifetimes is saved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fit </a:t>
            </a:r>
            <a:r>
              <a:rPr lang="en-US" sz="1600" dirty="0" err="1" smtClean="0">
                <a:solidFill>
                  <a:sysClr val="windowText" lastClr="000000"/>
                </a:solidFill>
              </a:rPr>
              <a:t>paramters</a:t>
            </a:r>
            <a:r>
              <a:rPr lang="en-US" sz="1600" dirty="0" smtClean="0">
                <a:solidFill>
                  <a:sysClr val="windowText" lastClr="000000"/>
                </a:solidFill>
              </a:rPr>
              <a:t> are saved in a separate file to reproduce and plot fits later 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10790" y="1209639"/>
            <a:ext cx="5849678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oberesults.saveh5(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infile.replace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'.hdf5'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lifetimes_eslice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{0}.hdf5"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obefits.saveh5(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infile.replace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'.hdf5'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lifetimes_eslice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{0}_fitdata.hdf5"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roi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07228" y="2128986"/>
            <a:ext cx="6580648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B9281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#SBATCH --ntasks=1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#SBATCH -C XEON_E5_2670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#SBATCH --gres=gpu:K20Xm:1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python3 /home/hellbrue/repos/evaluation/2020/01\ January/20200128_Au788_Zheng_blue/cuda_eval.py -v -roi16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307228" y="2959983"/>
            <a:ext cx="71234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Start the script by submitting </a:t>
            </a:r>
            <a:r>
              <a:rPr lang="en-US" sz="1600" i="1" dirty="0" err="1" smtClean="0">
                <a:solidFill>
                  <a:srgbClr val="005F8C"/>
                </a:solidFill>
              </a:rPr>
              <a:t>cuda_eval_job</a:t>
            </a:r>
            <a:r>
              <a:rPr lang="en-US" sz="1600" dirty="0" smtClean="0"/>
              <a:t> through the batch system on elwe2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First 4 lines are for addressing the graphic node (can change over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Last line add the address to the </a:t>
            </a:r>
            <a:r>
              <a:rPr lang="en-US" sz="1600" i="1" dirty="0" smtClean="0">
                <a:solidFill>
                  <a:srgbClr val="005F8C"/>
                </a:solidFill>
              </a:rPr>
              <a:t>cuda_eval.py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ysClr val="windowText" lastClr="000000"/>
                </a:solidFill>
              </a:rPr>
              <a:t>Define the energy slice you want to evaluate with </a:t>
            </a:r>
            <a:r>
              <a:rPr lang="en-US" sz="1600" i="1" dirty="0" smtClean="0">
                <a:solidFill>
                  <a:srgbClr val="005F8C"/>
                </a:solidFill>
              </a:rPr>
              <a:t>–</a:t>
            </a:r>
            <a:r>
              <a:rPr lang="en-US" sz="1600" i="1" dirty="0" err="1" smtClean="0">
                <a:solidFill>
                  <a:srgbClr val="005F8C"/>
                </a:solidFill>
              </a:rPr>
              <a:t>roi”energychannel</a:t>
            </a:r>
            <a:r>
              <a:rPr lang="en-US" sz="1600" i="1" dirty="0" smtClean="0">
                <a:solidFill>
                  <a:srgbClr val="005F8C"/>
                </a:solidFill>
              </a:rPr>
              <a:t>”</a:t>
            </a:r>
            <a:endParaRPr lang="en-US" sz="1600" i="1" dirty="0">
              <a:solidFill>
                <a:srgbClr val="005F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5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</a:t>
            </a:r>
            <a:endParaRPr lang="en-US" sz="2700" dirty="0"/>
          </a:p>
        </p:txBody>
      </p:sp>
      <p:sp>
        <p:nvSpPr>
          <p:cNvPr id="6" name="Textfeld 5"/>
          <p:cNvSpPr txBox="1"/>
          <p:nvPr/>
        </p:nvSpPr>
        <p:spPr>
          <a:xfrm>
            <a:off x="438151" y="1476375"/>
            <a:ext cx="72056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following scripts to </a:t>
            </a:r>
            <a:r>
              <a:rPr lang="en-US" b="1" dirty="0" smtClean="0"/>
              <a:t>display &amp; evaluate </a:t>
            </a:r>
            <a:r>
              <a:rPr lang="en-US" dirty="0" smtClean="0"/>
              <a:t>momentum scaled data: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k</a:t>
            </a:r>
            <a:r>
              <a:rPr lang="en-US" dirty="0" smtClean="0"/>
              <a:t>space_map.py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</a:t>
            </a:r>
            <a:r>
              <a:rPr lang="en-US" dirty="0" smtClean="0"/>
              <a:t>nergy_dist_map.py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band_analysis.py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dirty="0" smtClean="0"/>
              <a:t>lot_fwhm_fits.py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dirty="0" smtClean="0"/>
              <a:t>lot_obe_fits.py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lifetime_map.py</a:t>
            </a:r>
            <a:endParaRPr lang="en-US" dirty="0"/>
          </a:p>
        </p:txBody>
      </p:sp>
      <p:sp>
        <p:nvSpPr>
          <p:cNvPr id="2" name="Geschweifte Klammer rechts 1"/>
          <p:cNvSpPr/>
          <p:nvPr/>
        </p:nvSpPr>
        <p:spPr>
          <a:xfrm>
            <a:off x="3533774" y="1866900"/>
            <a:ext cx="219075" cy="7286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eschweifte Klammer rechts 7"/>
          <p:cNvSpPr/>
          <p:nvPr/>
        </p:nvSpPr>
        <p:spPr>
          <a:xfrm>
            <a:off x="3533773" y="2677775"/>
            <a:ext cx="219075" cy="7286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3795713" y="2000398"/>
            <a:ext cx="407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Same functions as static case</a:t>
            </a:r>
            <a:br>
              <a:rPr lang="en-US" sz="1200" dirty="0" smtClean="0"/>
            </a:br>
            <a:r>
              <a:rPr lang="en-US" sz="1200" dirty="0" smtClean="0"/>
              <a:t>usually used with static data, cause of higher integration times</a:t>
            </a:r>
            <a:endParaRPr lang="en-US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795712" y="2903606"/>
            <a:ext cx="3002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Specific functions only for time-resolved data</a:t>
            </a:r>
            <a:endParaRPr lang="en-US" sz="1200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8687-71FB-4260-9140-6283B2E480CF}" type="datetime1">
              <a:rPr lang="de-DE" smtClean="0"/>
              <a:t>09.10.2020</a:t>
            </a:fld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19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 plot_fwhm_fits.py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24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510365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510365"/>
            <a:ext cx="6494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imported .hdf5 file and fitted </a:t>
            </a:r>
            <a:r>
              <a:rPr lang="en-US" sz="1600" dirty="0" err="1" smtClean="0"/>
              <a:t>DataSet</a:t>
            </a:r>
            <a:r>
              <a:rPr lang="en-US" sz="1600" dirty="0" smtClean="0"/>
              <a:t> from </a:t>
            </a:r>
            <a:r>
              <a:rPr lang="en-US" sz="1600" i="1" dirty="0" smtClean="0"/>
              <a:t>cuda_eval.py</a:t>
            </a:r>
            <a:endParaRPr lang="en-US" sz="1600" i="1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193281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485699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4481850"/>
            <a:ext cx="5923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Plot of fit curve together with measured data points as a </a:t>
            </a:r>
            <a:r>
              <a:rPr lang="en-US" sz="1600" i="1" dirty="0" smtClean="0"/>
              <a:t>.</a:t>
            </a:r>
            <a:r>
              <a:rPr lang="en-US" sz="1600" i="1" dirty="0" err="1" smtClean="0"/>
              <a:t>png</a:t>
            </a:r>
            <a:r>
              <a:rPr lang="en-US" sz="1600" i="1" dirty="0" smtClean="0"/>
              <a:t> </a:t>
            </a:r>
            <a:r>
              <a:rPr lang="en-US" sz="1600" dirty="0" smtClean="0"/>
              <a:t>file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720561"/>
            <a:ext cx="6382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Plot the calculated fits from fit_fwhm.py together with the measured data.</a:t>
            </a:r>
          </a:p>
          <a:p>
            <a:r>
              <a:rPr lang="en-US" sz="1600" i="1" dirty="0" smtClean="0"/>
              <a:t>Used to check the quality of the fit.</a:t>
            </a:r>
            <a:endParaRPr lang="en-US" sz="1600" i="1" dirty="0"/>
          </a:p>
          <a:p>
            <a:r>
              <a:rPr lang="en-US" sz="1600" i="1" dirty="0" smtClean="0"/>
              <a:t>Has a standard way for plotting which can be adjusted if necessary.</a:t>
            </a:r>
            <a:endParaRPr lang="en-US" sz="1600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1310790" y="2983080"/>
            <a:ext cx="52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Address the pixel/data point you want to display the fit for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1848919"/>
            <a:ext cx="5423280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fith5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 smtClean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“Fitted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HDF5"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example : "example_data_set_tr_Gaussfit.hdf5"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binnedh5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 HDF5"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example : "example_data_set_tr.hdf5"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1808" y="2516952"/>
            <a:ext cx="268214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energy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channel"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16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"x-Pixel"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33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"y-Pixel"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34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388725" y="4121853"/>
            <a:ext cx="2621230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sample_FWHMfit_energy_pixel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4065601" y="4326877"/>
            <a:ext cx="598441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4627002" y="4219155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Trigger for saving plot with the </a:t>
            </a:r>
            <a:r>
              <a:rPr lang="en-US" sz="800" i="1" dirty="0" err="1" smtClean="0">
                <a:solidFill>
                  <a:srgbClr val="005F8C"/>
                </a:solidFill>
              </a:rPr>
              <a:t>figname</a:t>
            </a:r>
            <a:endParaRPr lang="en-US" sz="800" i="1" dirty="0">
              <a:solidFill>
                <a:srgbClr val="005F8C"/>
              </a:solidFill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02" y="2444344"/>
            <a:ext cx="2557698" cy="1739235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7417681" y="4148049"/>
            <a:ext cx="1733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 smtClean="0"/>
              <a:t>Example for Gauss fitted data set</a:t>
            </a: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1411808" y="3322140"/>
            <a:ext cx="1220206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"Fit Mode"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1310790" y="3540740"/>
            <a:ext cx="5275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</a:t>
            </a:r>
            <a:r>
              <a:rPr lang="en-US" sz="1600" i="1" dirty="0" smtClean="0">
                <a:solidFill>
                  <a:srgbClr val="005F8C"/>
                </a:solidFill>
              </a:rPr>
              <a:t>mode</a:t>
            </a:r>
            <a:r>
              <a:rPr lang="en-US" sz="1600" dirty="0" smtClean="0"/>
              <a:t> to the fit curve used in </a:t>
            </a:r>
            <a:r>
              <a:rPr lang="en-US" sz="1600" i="1" dirty="0" smtClean="0"/>
              <a:t>fit_fwhm.py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Possible are </a:t>
            </a:r>
            <a:r>
              <a:rPr lang="en-US" sz="1600" i="1" dirty="0">
                <a:solidFill>
                  <a:srgbClr val="005F8C"/>
                </a:solidFill>
              </a:rPr>
              <a:t>‘</a:t>
            </a:r>
            <a:r>
              <a:rPr lang="en-US" sz="1600" i="1" dirty="0" err="1">
                <a:solidFill>
                  <a:srgbClr val="005F8C"/>
                </a:solidFill>
              </a:rPr>
              <a:t>gaussian</a:t>
            </a:r>
            <a:r>
              <a:rPr lang="en-US" sz="1600" i="1" dirty="0">
                <a:solidFill>
                  <a:srgbClr val="005F8C"/>
                </a:solidFill>
              </a:rPr>
              <a:t>’</a:t>
            </a:r>
            <a:r>
              <a:rPr lang="en-US" sz="1600" dirty="0"/>
              <a:t> / </a:t>
            </a:r>
            <a:r>
              <a:rPr lang="en-US" sz="1600" i="1" dirty="0">
                <a:solidFill>
                  <a:srgbClr val="005F8C"/>
                </a:solidFill>
              </a:rPr>
              <a:t>‘</a:t>
            </a:r>
            <a:r>
              <a:rPr lang="en-US" sz="1600" i="1" dirty="0" err="1">
                <a:solidFill>
                  <a:srgbClr val="005F8C"/>
                </a:solidFill>
              </a:rPr>
              <a:t>lorentzian</a:t>
            </a:r>
            <a:r>
              <a:rPr lang="en-US" sz="1600" i="1" dirty="0">
                <a:solidFill>
                  <a:srgbClr val="005F8C"/>
                </a:solidFill>
              </a:rPr>
              <a:t>’</a:t>
            </a:r>
            <a:r>
              <a:rPr lang="en-US" sz="1600" dirty="0"/>
              <a:t> / </a:t>
            </a:r>
            <a:r>
              <a:rPr lang="en-US" sz="1600" i="1" dirty="0">
                <a:solidFill>
                  <a:srgbClr val="005F8C"/>
                </a:solidFill>
              </a:rPr>
              <a:t>‘sech2</a:t>
            </a:r>
            <a:r>
              <a:rPr lang="en-US" sz="1600" i="1" dirty="0" smtClean="0">
                <a:solidFill>
                  <a:srgbClr val="005F8C"/>
                </a:solidFill>
              </a:rPr>
              <a:t>’</a:t>
            </a:r>
            <a:endParaRPr lang="en-US" sz="1600" i="1" dirty="0">
              <a:solidFill>
                <a:srgbClr val="005F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4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 plot_obe_fits.py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25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58833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588334"/>
            <a:ext cx="7792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imported .hdf5 file </a:t>
            </a:r>
            <a:r>
              <a:rPr lang="en-US" sz="1600" dirty="0" smtClean="0"/>
              <a:t>and file containing fit parameters </a:t>
            </a:r>
            <a:r>
              <a:rPr lang="en-US" sz="1600" dirty="0" smtClean="0"/>
              <a:t>from </a:t>
            </a:r>
            <a:r>
              <a:rPr lang="en-US" sz="1600" i="1" dirty="0" smtClean="0"/>
              <a:t>cuda_eval.py</a:t>
            </a:r>
            <a:endParaRPr lang="en-US" sz="1600" i="1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271250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436084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4432235"/>
            <a:ext cx="6515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Plot of lifetime fit curve together with measured data points as a </a:t>
            </a:r>
            <a:r>
              <a:rPr lang="en-US" sz="1600" i="1" dirty="0" smtClean="0"/>
              <a:t>.</a:t>
            </a:r>
            <a:r>
              <a:rPr lang="en-US" sz="1600" i="1" dirty="0" err="1" smtClean="0"/>
              <a:t>png</a:t>
            </a:r>
            <a:r>
              <a:rPr lang="en-US" sz="1600" i="1" dirty="0" smtClean="0"/>
              <a:t> </a:t>
            </a:r>
            <a:r>
              <a:rPr lang="en-US" sz="1600" dirty="0" smtClean="0"/>
              <a:t>file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798530"/>
            <a:ext cx="7093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Plot the calculated lifetime fits from cuda_eval.py together with the measured data.</a:t>
            </a:r>
          </a:p>
          <a:p>
            <a:r>
              <a:rPr lang="en-US" sz="1600" i="1" dirty="0" smtClean="0"/>
              <a:t>Used to check the quality of the fit.</a:t>
            </a:r>
            <a:endParaRPr lang="en-US" sz="1600" i="1" dirty="0"/>
          </a:p>
          <a:p>
            <a:r>
              <a:rPr lang="en-US" sz="1600" i="1" dirty="0" smtClean="0"/>
              <a:t>Has a standard way for plotting which can be adjusted if necessary.</a:t>
            </a:r>
            <a:endParaRPr lang="en-US" sz="1600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1310790" y="3628113"/>
            <a:ext cx="52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Address the pixel/data point you want to display the fit for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1926888"/>
            <a:ext cx="3169457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fith5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8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fitparameter</a:t>
            </a:r>
            <a:r>
              <a:rPr lang="en-US" altLang="en-US" sz="8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HDF5 file"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binnedh5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 HDF5"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1808" y="3161985"/>
            <a:ext cx="268214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energy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channel"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16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"x-Pixel"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33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"y-Pixel"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34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388725" y="3962523"/>
            <a:ext cx="2499402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8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sample_ACfit_energy_pixel</a:t>
            </a:r>
            <a:r>
              <a:rPr lang="en-US" altLang="en-US" sz="8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4065601" y="4167547"/>
            <a:ext cx="598441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4627002" y="4059825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Trigger for saving plot with the </a:t>
            </a:r>
            <a:r>
              <a:rPr lang="en-US" sz="800" i="1" dirty="0" err="1" smtClean="0">
                <a:solidFill>
                  <a:srgbClr val="005F8C"/>
                </a:solidFill>
              </a:rPr>
              <a:t>figname</a:t>
            </a:r>
            <a:endParaRPr lang="en-US" sz="800" i="1" dirty="0">
              <a:solidFill>
                <a:srgbClr val="005F8C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290752" y="3986199"/>
            <a:ext cx="1811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 smtClean="0"/>
              <a:t>Example for lifetime fitted </a:t>
            </a:r>
            <a:r>
              <a:rPr lang="en-US" sz="900" dirty="0" err="1" smtClean="0"/>
              <a:t>DataSet</a:t>
            </a:r>
            <a:endParaRPr lang="en-US" sz="900" dirty="0" smtClean="0"/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1411808" y="2608970"/>
            <a:ext cx="3717684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time_zero_um = u.to_ureg(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"Time Zero"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'um'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3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388725" y="2821200"/>
            <a:ext cx="52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the </a:t>
            </a:r>
            <a:r>
              <a:rPr lang="en-US" sz="1600" i="1" dirty="0" err="1" smtClean="0">
                <a:solidFill>
                  <a:srgbClr val="005F8C"/>
                </a:solidFill>
              </a:rPr>
              <a:t>time_zero</a:t>
            </a:r>
            <a:r>
              <a:rPr lang="en-US" sz="1600" dirty="0" smtClean="0"/>
              <a:t> in </a:t>
            </a:r>
            <a:r>
              <a:rPr lang="en-US" sz="1600" i="1" dirty="0" smtClean="0">
                <a:solidFill>
                  <a:srgbClr val="005F8C"/>
                </a:solidFill>
              </a:rPr>
              <a:t>um</a:t>
            </a:r>
            <a:r>
              <a:rPr lang="en-US" sz="1600" dirty="0" smtClean="0"/>
              <a:t> from your data set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66" y="2222679"/>
            <a:ext cx="2559600" cy="17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Time-resolved data:  lifetime_map.py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26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6911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469114"/>
            <a:ext cx="7269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smtClean="0"/>
              <a:t>cuda_eval.py simulated </a:t>
            </a:r>
            <a:r>
              <a:rPr lang="en-US" sz="1600" dirty="0" smtClean="0"/>
              <a:t>.hdf5 file containing the lifetimes of one energy slice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234530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332558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4332558"/>
            <a:ext cx="3198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Plot of </a:t>
            </a:r>
            <a:r>
              <a:rPr lang="en-US" sz="1600" dirty="0" smtClean="0"/>
              <a:t>lifetime </a:t>
            </a:r>
            <a:r>
              <a:rPr lang="en-US" sz="1600" dirty="0" smtClean="0"/>
              <a:t>map as a .</a:t>
            </a:r>
            <a:r>
              <a:rPr lang="en-US" sz="1600" dirty="0" err="1" smtClean="0"/>
              <a:t>png</a:t>
            </a:r>
            <a:r>
              <a:rPr lang="en-US" sz="1600" dirty="0" smtClean="0"/>
              <a:t> file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760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Plot a constant energy </a:t>
            </a:r>
            <a:r>
              <a:rPr lang="en-US" sz="1600" i="1" dirty="0" smtClean="0"/>
              <a:t>lifetime map </a:t>
            </a:r>
            <a:r>
              <a:rPr lang="en-US" sz="1600" i="1" dirty="0" smtClean="0"/>
              <a:t>in momentum space from a momentum scaled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.</a:t>
            </a:r>
          </a:p>
          <a:p>
            <a:r>
              <a:rPr lang="en-US" sz="1600" i="1" dirty="0" smtClean="0"/>
              <a:t>Used with a time-resolved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 with simulated lifetimes from cuda_eval.py. </a:t>
            </a:r>
            <a:endParaRPr lang="en-US" sz="1600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1310791" y="2901046"/>
            <a:ext cx="473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name of energy </a:t>
            </a:r>
            <a:r>
              <a:rPr lang="en-US" sz="1600" dirty="0" smtClean="0"/>
              <a:t>axis; energy channel should be </a:t>
            </a:r>
            <a:r>
              <a:rPr lang="en-US" sz="1600" i="1" dirty="0" smtClean="0">
                <a:solidFill>
                  <a:srgbClr val="005F8C"/>
                </a:solidFill>
              </a:rPr>
              <a:t>[0, 0] </a:t>
            </a:r>
            <a:r>
              <a:rPr lang="en-US" sz="1600" dirty="0" smtClean="0"/>
              <a:t>since </a:t>
            </a:r>
            <a:r>
              <a:rPr lang="en-US" sz="1600" dirty="0" err="1" smtClean="0"/>
              <a:t>DataSet</a:t>
            </a:r>
            <a:r>
              <a:rPr lang="en-US" sz="1600" dirty="0" smtClean="0"/>
              <a:t> only contains one energy slice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310791" y="3824727"/>
            <a:ext cx="5098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Switch for saving the plot in .</a:t>
            </a:r>
            <a:r>
              <a:rPr lang="en-US" sz="1600" dirty="0" err="1" smtClean="0"/>
              <a:t>png</a:t>
            </a:r>
            <a:r>
              <a:rPr lang="en-US" sz="1600" dirty="0" smtClean="0"/>
              <a:t> with filename </a:t>
            </a:r>
            <a:r>
              <a:rPr lang="en-US" sz="1600" i="1" dirty="0" err="1" smtClean="0">
                <a:solidFill>
                  <a:srgbClr val="005F8C"/>
                </a:solidFill>
              </a:rPr>
              <a:t>figname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6266288" y="4419048"/>
            <a:ext cx="2877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lifetime</a:t>
            </a:r>
            <a:r>
              <a:rPr lang="en-US" sz="1000" dirty="0" smtClean="0"/>
              <a:t> </a:t>
            </a:r>
            <a:r>
              <a:rPr lang="en-US" sz="1000" dirty="0" smtClean="0"/>
              <a:t>map with standard plot settings as example</a:t>
            </a:r>
            <a:endParaRPr lang="en-US" sz="10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1811713"/>
            <a:ext cx="7128875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tr_h5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“Lifetime HDF5"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"1. Durchlauf_e4_binned_int_kscaled_lifetimes_eslice17.hdf5"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1808" y="2553910"/>
            <a:ext cx="4814138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sum_boundaries_index[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 Axis"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 binned x4'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385619" y="3485821"/>
            <a:ext cx="4996881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figname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"lifetime_map_name"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'sample_lifetime_map_energy_channel'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00" y="2234530"/>
            <a:ext cx="2761200" cy="224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6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</a:t>
            </a:r>
            <a:endParaRPr lang="en-US" sz="2700" dirty="0"/>
          </a:p>
        </p:txBody>
      </p:sp>
      <p:sp>
        <p:nvSpPr>
          <p:cNvPr id="6" name="Textfeld 5"/>
          <p:cNvSpPr txBox="1"/>
          <p:nvPr/>
        </p:nvSpPr>
        <p:spPr>
          <a:xfrm>
            <a:off x="438151" y="1171575"/>
            <a:ext cx="7205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scripts that can be used for </a:t>
            </a:r>
            <a:r>
              <a:rPr lang="en-US" b="1" dirty="0" smtClean="0"/>
              <a:t>static data analysis </a:t>
            </a:r>
            <a:r>
              <a:rPr lang="en-US" dirty="0" smtClean="0"/>
              <a:t>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import_static.py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otate.py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</a:t>
            </a:r>
            <a:r>
              <a:rPr lang="en-US" dirty="0" smtClean="0"/>
              <a:t>inning.py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</a:t>
            </a:r>
            <a:r>
              <a:rPr lang="en-US" dirty="0" smtClean="0"/>
              <a:t>nergy_trans.py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kscale.py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With the following scripts to </a:t>
            </a:r>
            <a:r>
              <a:rPr lang="en-US" b="1" dirty="0" smtClean="0"/>
              <a:t>display &amp; evaluate </a:t>
            </a:r>
            <a:r>
              <a:rPr lang="en-US" dirty="0" smtClean="0"/>
              <a:t>momentum scaled data: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k</a:t>
            </a:r>
            <a:r>
              <a:rPr lang="en-US" dirty="0" smtClean="0"/>
              <a:t>space_map.py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</a:t>
            </a:r>
            <a:r>
              <a:rPr lang="en-US" dirty="0" smtClean="0"/>
              <a:t>nergy_dist_map.py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</a:t>
            </a:r>
            <a:r>
              <a:rPr lang="en-US" dirty="0" smtClean="0"/>
              <a:t>and_analysis.py</a:t>
            </a:r>
            <a:endParaRPr lang="en-US" dirty="0"/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3295650" y="1576388"/>
            <a:ext cx="0" cy="1252537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95650" y="2064156"/>
            <a:ext cx="20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</a:t>
            </a:r>
            <a:r>
              <a:rPr lang="en-US" sz="1200" dirty="0" smtClean="0"/>
              <a:t>sually executed in this order</a:t>
            </a:r>
            <a:endParaRPr lang="en-US" sz="12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import_static.py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4</a:t>
            </a:fld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307228" y="3204991"/>
            <a:ext cx="6148387" cy="603588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rawdatafolder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os.path.abspath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 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folderpath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"E:\\Messdaten\\20200117_Au788_Zheng"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ecal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rawdatafolder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ecal_folder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ecal_kalfit_txt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staticfolder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rawdatafolder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 static 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datafolder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"02_kspace"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tiffname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"tiff 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data_name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 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"01_kspace_THG_GI_Texp45m3s.tif"</a:t>
            </a:r>
            <a:b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tiff_path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staticfolder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tiffname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4110" y="166529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665299"/>
            <a:ext cx="53322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</a:t>
            </a:r>
            <a:r>
              <a:rPr lang="en-US" sz="1600" dirty="0" smtClean="0"/>
              <a:t>folder path </a:t>
            </a:r>
            <a:r>
              <a:rPr lang="en-US" sz="1600" dirty="0"/>
              <a:t>containing all data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folder to energy calibration and corresponding .txt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folder containing the static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name of .</a:t>
            </a:r>
            <a:r>
              <a:rPr lang="en-US" sz="1600" dirty="0" err="1" smtClean="0"/>
              <a:t>tif</a:t>
            </a:r>
            <a:r>
              <a:rPr lang="en-US" sz="1600" dirty="0" smtClean="0"/>
              <a:t> file containing the raw data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77993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3976040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3976040"/>
            <a:ext cx="4296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.hdf5 file with same name as the input .</a:t>
            </a:r>
            <a:r>
              <a:rPr lang="en-US" sz="1600" dirty="0" err="1" smtClean="0"/>
              <a:t>tif</a:t>
            </a:r>
            <a:r>
              <a:rPr lang="en-US" sz="1600" dirty="0" smtClean="0"/>
              <a:t> file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569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Imports a raw data .</a:t>
            </a:r>
            <a:r>
              <a:rPr lang="en-US" sz="1600" i="1" dirty="0" err="1" smtClean="0"/>
              <a:t>tif</a:t>
            </a:r>
            <a:r>
              <a:rPr lang="en-US" sz="1600" i="1" dirty="0" smtClean="0"/>
              <a:t> file with </a:t>
            </a:r>
            <a:r>
              <a:rPr lang="en-US" sz="1600" i="1" dirty="0" err="1" smtClean="0"/>
              <a:t>snomtools</a:t>
            </a:r>
            <a:r>
              <a:rPr lang="en-US" sz="1600" i="1" dirty="0" smtClean="0"/>
              <a:t> into a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 format and saves it in a .hf5 file.</a:t>
            </a:r>
          </a:p>
          <a:p>
            <a:r>
              <a:rPr lang="en-US" sz="1600" i="1" dirty="0" smtClean="0"/>
              <a:t>Only for static data measured with PEEM (Chamber 3).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5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rotate.py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5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2717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427174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imported .hdf5 file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15603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3976040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3976040"/>
            <a:ext cx="503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Rotated input </a:t>
            </a:r>
            <a:r>
              <a:rPr lang="en-US" sz="1600" dirty="0" err="1" smtClean="0"/>
              <a:t>DataSet</a:t>
            </a:r>
            <a:r>
              <a:rPr lang="en-US" sz="1600" dirty="0" smtClean="0"/>
              <a:t> file with ending </a:t>
            </a:r>
            <a:r>
              <a:rPr lang="en-US" sz="1600" i="1" dirty="0" smtClean="0"/>
              <a:t>“theta”</a:t>
            </a:r>
            <a:r>
              <a:rPr lang="en-US" sz="1600" dirty="0" smtClean="0"/>
              <a:t>deg.hdf5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7820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Rotate a 3D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 around the energy axis, to align high symmetry directions with x/y axes.</a:t>
            </a:r>
            <a:endParaRPr lang="en-US" sz="1600" i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2981" y="1765728"/>
            <a:ext cx="4482993" cy="202011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 = os.path.abspath(</a:t>
            </a:r>
            <a:r>
              <a:rPr kumimoji="0" lang="en-US" altLang="en-US" sz="800" b="1" i="0" u="none" strike="noStrike" cap="none" normalizeH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"HDF5 file"</a:t>
            </a:r>
            <a:r>
              <a:rPr kumimoji="0" lang="en-US" altLang="en-US" sz="800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example: "example_data_set.hdf5"</a:t>
            </a:r>
            <a:endParaRPr kumimoji="0" lang="en-US" altLang="en-US" sz="1400" b="0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06737" y="2576155"/>
            <a:ext cx="2377574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angle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"theta"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45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"x-axis"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'x'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"y-axis"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'y'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307228" y="3157541"/>
            <a:ext cx="491140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Define the angle by which to turn the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Define the plane which should be rotated usually </a:t>
            </a:r>
            <a:r>
              <a:rPr lang="en-US" sz="1600" i="1" dirty="0" smtClean="0">
                <a:solidFill>
                  <a:srgbClr val="005F8C"/>
                </a:solidFill>
              </a:rPr>
              <a:t>x/y</a:t>
            </a:r>
            <a:endParaRPr lang="en-US" sz="1600" i="1" dirty="0">
              <a:solidFill>
                <a:srgbClr val="005F8C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30294" t="10410" r="25571" b="14714"/>
          <a:stretch/>
        </p:blipFill>
        <p:spPr>
          <a:xfrm>
            <a:off x="6689736" y="1340089"/>
            <a:ext cx="1440002" cy="144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30360" t="10273" r="25349" b="15114"/>
          <a:stretch/>
        </p:blipFill>
        <p:spPr>
          <a:xfrm>
            <a:off x="6689736" y="3541576"/>
            <a:ext cx="1440002" cy="1440000"/>
          </a:xfrm>
          <a:prstGeom prst="rect">
            <a:avLst/>
          </a:prstGeom>
        </p:spPr>
      </p:pic>
      <p:cxnSp>
        <p:nvCxnSpPr>
          <p:cNvPr id="18" name="Gerade Verbindung mit Pfeil 17"/>
          <p:cNvCxnSpPr>
            <a:stCxn id="6" idx="2"/>
            <a:endCxn id="7" idx="0"/>
          </p:cNvCxnSpPr>
          <p:nvPr/>
        </p:nvCxnSpPr>
        <p:spPr>
          <a:xfrm>
            <a:off x="7409737" y="2780089"/>
            <a:ext cx="0" cy="761487"/>
          </a:xfrm>
          <a:prstGeom prst="straightConnector1">
            <a:avLst/>
          </a:prstGeom>
          <a:ln w="38100">
            <a:solidFill>
              <a:srgbClr val="B9281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3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l="30223" t="10419" r="25329" b="15233"/>
          <a:stretch/>
        </p:blipFill>
        <p:spPr>
          <a:xfrm>
            <a:off x="6576337" y="3241108"/>
            <a:ext cx="1812811" cy="180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binning.py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6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427174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427174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imported .hdf5 file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234530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3976040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3976040"/>
            <a:ext cx="4776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Binned input </a:t>
            </a:r>
            <a:r>
              <a:rPr lang="en-US" sz="1600" dirty="0" err="1" smtClean="0"/>
              <a:t>DataSet</a:t>
            </a:r>
            <a:r>
              <a:rPr lang="en-US" sz="1600" dirty="0" smtClean="0"/>
              <a:t> file with ending  </a:t>
            </a:r>
            <a:r>
              <a:rPr lang="en-US" sz="1600" i="1" dirty="0" smtClean="0"/>
              <a:t>_Binned</a:t>
            </a:r>
            <a:r>
              <a:rPr lang="en-US" sz="1600" dirty="0" smtClean="0"/>
              <a:t>.hdf5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913063"/>
            <a:ext cx="3910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Bin a </a:t>
            </a:r>
            <a:r>
              <a:rPr lang="en-US" sz="1600" i="1" dirty="0" err="1" smtClean="0"/>
              <a:t>DataSet</a:t>
            </a:r>
            <a:r>
              <a:rPr lang="en-US" sz="1600" i="1" dirty="0" smtClean="0"/>
              <a:t> for better signal-to-noise ratio.</a:t>
            </a:r>
            <a:endParaRPr lang="en-US" sz="1600" i="1" dirty="0"/>
          </a:p>
        </p:txBody>
      </p:sp>
      <p:sp>
        <p:nvSpPr>
          <p:cNvPr id="5" name="Textfeld 4"/>
          <p:cNvSpPr txBox="1"/>
          <p:nvPr/>
        </p:nvSpPr>
        <p:spPr>
          <a:xfrm>
            <a:off x="1307228" y="3150675"/>
            <a:ext cx="4661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Define the axis along which to bin in </a:t>
            </a:r>
            <a:r>
              <a:rPr lang="en-US" sz="1600" i="1" dirty="0" err="1" smtClean="0">
                <a:solidFill>
                  <a:srgbClr val="005F8C"/>
                </a:solidFill>
              </a:rPr>
              <a:t>binAxisID</a:t>
            </a:r>
            <a:endParaRPr lang="en-US" sz="1600" i="1" dirty="0" smtClean="0">
              <a:solidFill>
                <a:srgbClr val="005F8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Define the binning factor for each axis in </a:t>
            </a:r>
            <a:r>
              <a:rPr lang="en-US" sz="1600" i="1" dirty="0" err="1" smtClean="0">
                <a:solidFill>
                  <a:srgbClr val="005F8C"/>
                </a:solidFill>
              </a:rPr>
              <a:t>binFactor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6737" y="1784140"/>
            <a:ext cx="4753224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data_h5 = os.path.abspath(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 HDF5"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"example_data_set.hdf5"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1808" y="2629818"/>
            <a:ext cx="4823756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binned_data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snomtools.data.transformation.binning.Binning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dataset,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binAxisID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'energy'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binFactor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/>
          <a:srcRect l="30211" t="10514" r="25498" b="15138"/>
          <a:stretch/>
        </p:blipFill>
        <p:spPr>
          <a:xfrm>
            <a:off x="6579537" y="838677"/>
            <a:ext cx="1806409" cy="1800000"/>
          </a:xfrm>
          <a:prstGeom prst="rect">
            <a:avLst/>
          </a:prstGeom>
        </p:spPr>
      </p:pic>
      <p:cxnSp>
        <p:nvCxnSpPr>
          <p:cNvPr id="19" name="Gerade Verbindung mit Pfeil 18"/>
          <p:cNvCxnSpPr>
            <a:stCxn id="16" idx="2"/>
            <a:endCxn id="8" idx="0"/>
          </p:cNvCxnSpPr>
          <p:nvPr/>
        </p:nvCxnSpPr>
        <p:spPr>
          <a:xfrm>
            <a:off x="7482742" y="2638677"/>
            <a:ext cx="1" cy="6024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/>
          <a:srcRect l="12764" t="8886" r="9214" b="10945"/>
          <a:stretch/>
        </p:blipFill>
        <p:spPr>
          <a:xfrm>
            <a:off x="6591431" y="1034882"/>
            <a:ext cx="2547938" cy="1443038"/>
          </a:xfrm>
          <a:prstGeom prst="rect">
            <a:avLst/>
          </a:prstGeom>
        </p:spPr>
      </p:pic>
      <p:cxnSp>
        <p:nvCxnSpPr>
          <p:cNvPr id="20" name="Gerader Verbinder 19"/>
          <p:cNvCxnSpPr/>
          <p:nvPr/>
        </p:nvCxnSpPr>
        <p:spPr>
          <a:xfrm flipV="1">
            <a:off x="7187971" y="1723171"/>
            <a:ext cx="136711" cy="550178"/>
          </a:xfrm>
          <a:prstGeom prst="line">
            <a:avLst/>
          </a:prstGeom>
          <a:ln cmpd="dbl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energy_trans.py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7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54110" y="1608975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608975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imported .hdf5 file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164674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458492" y="874783"/>
            <a:ext cx="603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Transform the energy axis by shifting from measured kinetic energy to </a:t>
            </a:r>
          </a:p>
          <a:p>
            <a:r>
              <a:rPr lang="en-US" sz="1600" i="1" dirty="0" smtClean="0"/>
              <a:t>intermediate-/final-/binding-energy.</a:t>
            </a:r>
            <a:endParaRPr 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307228" y="3038489"/>
                <a:ext cx="53964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Define the name of the </a:t>
                </a:r>
                <a:r>
                  <a:rPr lang="en-US" sz="1600" i="1" dirty="0" smtClean="0">
                    <a:solidFill>
                      <a:srgbClr val="005F8C"/>
                    </a:solidFill>
                  </a:rPr>
                  <a:t>energy-axis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 smtClean="0">
                    <a:solidFill>
                      <a:srgbClr val="005F8C"/>
                    </a:solidFill>
                  </a:rPr>
                  <a:t> </a:t>
                </a:r>
                <a:r>
                  <a:rPr lang="en-US" sz="1600" dirty="0" smtClean="0"/>
                  <a:t>with</a:t>
                </a:r>
                <a:r>
                  <a:rPr lang="en-US" sz="1600" i="1" dirty="0" smtClean="0">
                    <a:solidFill>
                      <a:srgbClr val="005F8C"/>
                    </a:solidFill>
                  </a:rPr>
                  <a:t> </a:t>
                </a:r>
                <a:r>
                  <a:rPr lang="en-US" sz="1600" i="1" dirty="0" err="1" smtClean="0">
                    <a:solidFill>
                      <a:srgbClr val="005F8C"/>
                    </a:solidFill>
                  </a:rPr>
                  <a:t>E_kin_fermi</a:t>
                </a:r>
                <a:r>
                  <a:rPr lang="en-US" sz="1600" i="1" dirty="0" smtClean="0">
                    <a:solidFill>
                      <a:srgbClr val="005F8C"/>
                    </a:solidFill>
                  </a:rPr>
                  <a:t> </a:t>
                </a:r>
                <a:r>
                  <a:rPr lang="en-US" sz="1600" dirty="0" smtClean="0"/>
                  <a:t>and the laser energy </a:t>
                </a:r>
                <a:r>
                  <a:rPr lang="en-US" sz="1600" i="1" dirty="0" err="1" smtClean="0">
                    <a:solidFill>
                      <a:srgbClr val="005F8C"/>
                    </a:solidFill>
                  </a:rPr>
                  <a:t>E_laser</a:t>
                </a:r>
                <a:endParaRPr lang="en-US" sz="1600" i="1" dirty="0">
                  <a:solidFill>
                    <a:srgbClr val="005F8C"/>
                  </a:solidFill>
                </a:endParaRP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28" y="3038489"/>
                <a:ext cx="5396414" cy="584775"/>
              </a:xfrm>
              <a:prstGeom prst="rect">
                <a:avLst/>
              </a:prstGeom>
              <a:blipFill>
                <a:blip r:embed="rId3"/>
                <a:stretch>
                  <a:fillRect l="-45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8" y="1943708"/>
            <a:ext cx="3534942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"HDF5 File"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"example_data_set.hdf5"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11808" y="2518861"/>
            <a:ext cx="5179623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energy_id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"energy-axis"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'energy'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E_kin_fermi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"kinetic energy at fermi edge"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u.to_ureg(34.0798, 'eV')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E_laser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"photon energy"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u.to_ureg(4.6, 'eV')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11808" y="3662616"/>
            <a:ext cx="4083169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Choose axis to which you want to scale # example : interm_axis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shifted_axis = interm_axis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310790" y="4031004"/>
            <a:ext cx="4450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Chose to which scale you want to shift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interm_axis</a:t>
            </a:r>
            <a:r>
              <a:rPr lang="en-US" sz="1600" dirty="0" smtClean="0"/>
              <a:t>/</a:t>
            </a:r>
            <a:r>
              <a:rPr lang="en-US" sz="1600" dirty="0" err="1" smtClean="0"/>
              <a:t>final_axis</a:t>
            </a:r>
            <a:r>
              <a:rPr lang="en-US" sz="1600" dirty="0" smtClean="0"/>
              <a:t>/</a:t>
            </a:r>
            <a:r>
              <a:rPr lang="en-US" sz="1600" dirty="0" err="1" smtClean="0"/>
              <a:t>binding_axis</a:t>
            </a:r>
            <a:r>
              <a:rPr lang="en-US" sz="1600" dirty="0" smtClean="0"/>
              <a:t> respectively</a:t>
            </a:r>
            <a:endParaRPr lang="en-US" sz="1600" i="1" dirty="0">
              <a:solidFill>
                <a:srgbClr val="005F8C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703642" y="700303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r</a:t>
            </a:r>
            <a:r>
              <a:rPr lang="en-US" sz="1000" dirty="0" smtClean="0"/>
              <a:t>eading out the kinetic energy at fermi edge</a:t>
            </a:r>
          </a:p>
          <a:p>
            <a:pPr algn="r"/>
            <a:r>
              <a:rPr lang="en-US" sz="1000" dirty="0"/>
              <a:t>l</a:t>
            </a:r>
            <a:r>
              <a:rPr lang="en-US" sz="1000" dirty="0" smtClean="0"/>
              <a:t>ike indicated with red dotted line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6906278" y="2434437"/>
                <a:ext cx="71372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i="1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78" y="2434437"/>
                <a:ext cx="713722" cy="253916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r Verbinder 18"/>
          <p:cNvCxnSpPr/>
          <p:nvPr/>
        </p:nvCxnSpPr>
        <p:spPr>
          <a:xfrm flipV="1">
            <a:off x="7187971" y="2273351"/>
            <a:ext cx="0" cy="216000"/>
          </a:xfrm>
          <a:prstGeom prst="line">
            <a:avLst/>
          </a:prstGeom>
          <a:ln w="19050"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krümmter Verbinder 25"/>
          <p:cNvCxnSpPr/>
          <p:nvPr/>
        </p:nvCxnSpPr>
        <p:spPr>
          <a:xfrm rot="10800000">
            <a:off x="6459524" y="2785145"/>
            <a:ext cx="956345" cy="557870"/>
          </a:xfrm>
          <a:prstGeom prst="curvedConnector3">
            <a:avLst>
              <a:gd name="adj1" fmla="val 60965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7256326" y="3255141"/>
            <a:ext cx="1858201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u.to_ureg(34.0798, 'eV')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7337095" y="3341027"/>
            <a:ext cx="18069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 smtClean="0"/>
              <a:t>snomtools</a:t>
            </a:r>
            <a:r>
              <a:rPr lang="en-US" sz="700" dirty="0" smtClean="0"/>
              <a:t> command for a number with unit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0595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energy_trans.py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8</a:t>
            </a:fld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454109" y="4490221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Output:</a:t>
            </a:r>
            <a:endParaRPr lang="en-US" sz="16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307228" y="4490221"/>
            <a:ext cx="5387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Energy shifted input </a:t>
            </a:r>
            <a:r>
              <a:rPr lang="en-US" sz="1600" dirty="0" err="1" smtClean="0"/>
              <a:t>DataSet</a:t>
            </a:r>
            <a:r>
              <a:rPr lang="en-US" sz="1600" dirty="0" smtClean="0"/>
              <a:t> file with ending e.g.:  </a:t>
            </a:r>
            <a:r>
              <a:rPr lang="en-US" sz="1600" i="1" dirty="0" smtClean="0"/>
              <a:t>_Int.hdf5</a:t>
            </a:r>
            <a:endParaRPr lang="en-US" sz="1600" i="1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307228" y="1310777"/>
            <a:ext cx="4448654" cy="830997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Transforming energyscale to Final energy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final_axis = full_data.get_axis(energy_id) - E_kin_fermi +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E_laser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Transforming energyscale to Intermediate energy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interm_axis = full_data.get_axis(energy_id) - E_kin_fermi + E_laser</a:t>
            </a:r>
            <a:b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Transforming energyscale to Binding energy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binding_axis = full_data.get_axis(energy_id) - E_kin_fermi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54109" y="1002077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1307227" y="2153714"/>
            <a:ext cx="4621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Formula to scale from kinetic E to respective scale</a:t>
            </a:r>
            <a:endParaRPr lang="en-US" sz="1600" i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773" y="2868417"/>
            <a:ext cx="1928027" cy="144000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5" y="2868417"/>
            <a:ext cx="1918395" cy="144000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33" y="2868417"/>
            <a:ext cx="1883077" cy="144000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7" y="2868417"/>
            <a:ext cx="1918395" cy="1440000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704674" y="2622166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/>
              <a:t>kinetic energy scale</a:t>
            </a:r>
            <a:endParaRPr lang="en-US" sz="1200" i="1" dirty="0"/>
          </a:p>
        </p:txBody>
      </p:sp>
      <p:sp>
        <p:nvSpPr>
          <p:cNvPr id="29" name="Textfeld 28"/>
          <p:cNvSpPr txBox="1"/>
          <p:nvPr/>
        </p:nvSpPr>
        <p:spPr>
          <a:xfrm>
            <a:off x="2639935" y="2622165"/>
            <a:ext cx="1609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f</a:t>
            </a:r>
            <a:r>
              <a:rPr lang="en-US" sz="1200" i="1" dirty="0" smtClean="0"/>
              <a:t>inal state energy scale</a:t>
            </a:r>
            <a:endParaRPr lang="en-US" sz="1200" i="1" dirty="0"/>
          </a:p>
        </p:txBody>
      </p:sp>
      <p:sp>
        <p:nvSpPr>
          <p:cNvPr id="30" name="Textfeld 29"/>
          <p:cNvSpPr txBox="1"/>
          <p:nvPr/>
        </p:nvSpPr>
        <p:spPr>
          <a:xfrm>
            <a:off x="4513643" y="2622164"/>
            <a:ext cx="2135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/>
              <a:t>intermediate state energy scale</a:t>
            </a:r>
            <a:endParaRPr lang="en-US" sz="1200" i="1" dirty="0"/>
          </a:p>
        </p:txBody>
      </p:sp>
      <p:sp>
        <p:nvSpPr>
          <p:cNvPr id="31" name="Textfeld 30"/>
          <p:cNvSpPr txBox="1"/>
          <p:nvPr/>
        </p:nvSpPr>
        <p:spPr>
          <a:xfrm>
            <a:off x="6995342" y="2622166"/>
            <a:ext cx="1454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b</a:t>
            </a:r>
            <a:r>
              <a:rPr lang="en-US" sz="1200" i="1" dirty="0" smtClean="0"/>
              <a:t>inding energy scale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4295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539212-D28A-4259-92D7-AB709CE0B63D}"/>
              </a:ext>
            </a:extLst>
          </p:cNvPr>
          <p:cNvSpPr txBox="1">
            <a:spLocks/>
          </p:cNvSpPr>
          <p:nvPr/>
        </p:nvSpPr>
        <p:spPr>
          <a:xfrm>
            <a:off x="1548000" y="252000"/>
            <a:ext cx="6480000" cy="5771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 smtClean="0"/>
              <a:t>Static data:  kscale.py</a:t>
            </a:r>
            <a:endParaRPr lang="en-US" sz="2700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29C80-C437-4913-8995-90BDA88A9E2C}" type="datetime1">
              <a:rPr lang="de-DE" smtClean="0"/>
              <a:t>09.10.2020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9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54110" y="1860311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Input:</a:t>
            </a:r>
            <a:endParaRPr lang="en-US" sz="16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310790" y="1860311"/>
            <a:ext cx="3400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With </a:t>
            </a:r>
            <a:r>
              <a:rPr lang="en-US" sz="1600" dirty="0" err="1" smtClean="0"/>
              <a:t>snomtools</a:t>
            </a:r>
            <a:r>
              <a:rPr lang="en-US" sz="1600" dirty="0" smtClean="0"/>
              <a:t> imported .hdf5 file</a:t>
            </a:r>
            <a:endParaRPr lang="en-US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454110" y="2462865"/>
            <a:ext cx="13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Code snippet: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/>
              <p:cNvSpPr txBox="1"/>
              <p:nvPr/>
            </p:nvSpPr>
            <p:spPr>
              <a:xfrm>
                <a:off x="458492" y="915665"/>
                <a:ext cx="8080867" cy="843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 smtClean="0"/>
                  <a:t>Scale the x/y-axis from pixel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Å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i="1" dirty="0" smtClean="0"/>
                  <a:t>; both axes are scaled separately to correct for astigmatisms.</a:t>
                </a:r>
              </a:p>
              <a:p>
                <a:r>
                  <a:rPr lang="en-US" sz="1600" i="1" dirty="0" smtClean="0"/>
                  <a:t>Scaling is done by fitting a free electron parabola to the photoemission horizon.</a:t>
                </a:r>
              </a:p>
              <a:p>
                <a:r>
                  <a:rPr lang="en-US" sz="1600" i="1" dirty="0" smtClean="0"/>
                  <a:t>Standard plotting which can be adjusted if necessary.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17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92" y="915665"/>
                <a:ext cx="8080867" cy="843308"/>
              </a:xfrm>
              <a:prstGeom prst="rect">
                <a:avLst/>
              </a:prstGeom>
              <a:blipFill>
                <a:blip r:embed="rId2"/>
                <a:stretch>
                  <a:fillRect l="-377" t="-719" b="-7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1307228" y="3547265"/>
            <a:ext cx="564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Define the fit parameters for the parabola in x- and y-direction</a:t>
            </a:r>
            <a:endParaRPr lang="en-US" sz="1600" i="1" dirty="0" smtClean="0">
              <a:solidFill>
                <a:srgbClr val="005F8C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11808" y="2198865"/>
            <a:ext cx="4083169" cy="215444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"HDF5 file to scale"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"example_data_set.hdf5"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11808" y="2828204"/>
            <a:ext cx="4935967" cy="707886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x_scalefactor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u.to_ureg(0.00270, 'angstrom**-1 per pixel')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y_scalefactor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u.to_ureg(0.00275, 'angstrom**-1 per pixel')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e_offset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u.to_ureg(29.9, 'eV')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x_zero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u.to_ureg(320, 'pixel')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y_zero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u.to_ureg(321, 'pixel')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310790" y="4386795"/>
            <a:ext cx="2932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the labels of your </a:t>
            </a:r>
            <a:r>
              <a:rPr lang="en-US" sz="1600" dirty="0" err="1" smtClean="0"/>
              <a:t>DataSet</a:t>
            </a:r>
            <a:endParaRPr lang="en-US" sz="1600" dirty="0" smtClean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1808" y="3885819"/>
            <a:ext cx="2986715" cy="461665"/>
          </a:xfrm>
          <a:prstGeom prst="rect">
            <a:avLst/>
          </a:prstGeom>
          <a:solidFill>
            <a:srgbClr val="FFFFFF"/>
          </a:solidFill>
          <a:ln w="28575">
            <a:solidFill>
              <a:srgbClr val="005F8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x_axisid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"x-axis"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'x'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y_axisid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"y-axis"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'y'</a:t>
            </a:r>
            <a:b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e_axisid = </a:t>
            </a:r>
            <a:r>
              <a:rPr kumimoji="0" lang="en-US" altLang="en-US" sz="8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"energy-axis"  </a:t>
            </a:r>
            <a:r>
              <a:rPr kumimoji="0" lang="en-US" altLang="en-US" sz="8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example : 'energy'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-Design">
  <a:themeElements>
    <a:clrScheme name="TU KL">
      <a:dk1>
        <a:sysClr val="windowText" lastClr="000000"/>
      </a:dk1>
      <a:lt1>
        <a:sysClr val="window" lastClr="FFFFFF"/>
      </a:lt1>
      <a:dk2>
        <a:srgbClr val="005F8C"/>
      </a:dk2>
      <a:lt2>
        <a:srgbClr val="EEECE1"/>
      </a:lt2>
      <a:accent1>
        <a:srgbClr val="B92819"/>
      </a:accent1>
      <a:accent2>
        <a:srgbClr val="827D78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2536</Words>
  <Application>Microsoft Office PowerPoint</Application>
  <PresentationFormat>Bildschirmpräsentation (16:9)</PresentationFormat>
  <Paragraphs>376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Courier New</vt:lpstr>
      <vt:lpstr>Wingdings</vt:lpstr>
      <vt:lpstr>1_Office-Design</vt:lpstr>
      <vt:lpstr>Manual for k-space data evaluation software - using snomtools DataSets and HDF5 data format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Bfw Werbeagentur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Joe Tremmel</dc:creator>
  <cp:lastModifiedBy>Lukas Hellbrück</cp:lastModifiedBy>
  <cp:revision>156</cp:revision>
  <dcterms:created xsi:type="dcterms:W3CDTF">2014-06-30T10:01:41Z</dcterms:created>
  <dcterms:modified xsi:type="dcterms:W3CDTF">2020-10-09T10:42:55Z</dcterms:modified>
</cp:coreProperties>
</file>